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1"/>
  </p:notesMasterIdLst>
  <p:sldIdLst>
    <p:sldId id="484" r:id="rId2"/>
    <p:sldId id="486" r:id="rId3"/>
    <p:sldId id="493" r:id="rId4"/>
    <p:sldId id="498" r:id="rId5"/>
    <p:sldId id="499" r:id="rId6"/>
    <p:sldId id="501" r:id="rId7"/>
    <p:sldId id="485" r:id="rId8"/>
    <p:sldId id="502" r:id="rId9"/>
    <p:sldId id="504" r:id="rId10"/>
    <p:sldId id="509" r:id="rId11"/>
    <p:sldId id="510" r:id="rId12"/>
    <p:sldId id="507" r:id="rId13"/>
    <p:sldId id="490" r:id="rId14"/>
    <p:sldId id="512" r:id="rId15"/>
    <p:sldId id="500" r:id="rId16"/>
    <p:sldId id="513" r:id="rId17"/>
    <p:sldId id="496" r:id="rId18"/>
    <p:sldId id="497" r:id="rId19"/>
    <p:sldId id="511" r:id="rId20"/>
  </p:sldIdLst>
  <p:sldSz cx="12190413" cy="6858000"/>
  <p:notesSz cx="6419850" cy="11747500"/>
  <p:embeddedFontLst>
    <p:embeddedFont>
      <p:font typeface="Futura PT Bold" panose="020B0902020204020203" pitchFamily="34" charset="0"/>
      <p:bold r:id="rId22"/>
    </p:embeddedFont>
    <p:embeddedFont>
      <p:font typeface="Futura PT Book" panose="020B0502020204020303" pitchFamily="34" charset="0"/>
      <p:regular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guide id="3" pos="3386" userDrawn="1">
          <p15:clr>
            <a:srgbClr val="000000"/>
          </p15:clr>
        </p15:guide>
        <p15:guide id="4" pos="2932" userDrawn="1">
          <p15:clr>
            <a:srgbClr val="000000"/>
          </p15:clr>
        </p15:guide>
        <p15:guide id="5" pos="2479" userDrawn="1">
          <p15:clr>
            <a:srgbClr val="000000"/>
          </p15:clr>
        </p15:guide>
        <p15:guide id="6" pos="2025" userDrawn="1">
          <p15:clr>
            <a:srgbClr val="000000"/>
          </p15:clr>
        </p15:guide>
        <p15:guide id="7" pos="1575" userDrawn="1">
          <p15:clr>
            <a:srgbClr val="000000"/>
          </p15:clr>
        </p15:guide>
        <p15:guide id="8" pos="1116" userDrawn="1">
          <p15:clr>
            <a:srgbClr val="000000"/>
          </p15:clr>
        </p15:guide>
        <p15:guide id="9" pos="664" userDrawn="1">
          <p15:clr>
            <a:srgbClr val="000000"/>
          </p15:clr>
        </p15:guide>
        <p15:guide id="10" pos="211" userDrawn="1">
          <p15:clr>
            <a:srgbClr val="000000"/>
          </p15:clr>
        </p15:guide>
        <p15:guide id="11" pos="4292" userDrawn="1">
          <p15:clr>
            <a:srgbClr val="000000"/>
          </p15:clr>
        </p15:guide>
        <p15:guide id="12" pos="4746" userDrawn="1">
          <p15:clr>
            <a:srgbClr val="000000"/>
          </p15:clr>
        </p15:guide>
        <p15:guide id="13" pos="5200" userDrawn="1">
          <p15:clr>
            <a:srgbClr val="000000"/>
          </p15:clr>
        </p15:guide>
        <p15:guide id="14" pos="5653" userDrawn="1">
          <p15:clr>
            <a:srgbClr val="000000"/>
          </p15:clr>
        </p15:guide>
        <p15:guide id="15" pos="6107" userDrawn="1">
          <p15:clr>
            <a:srgbClr val="000000"/>
          </p15:clr>
        </p15:guide>
        <p15:guide id="16" pos="6561" userDrawn="1">
          <p15:clr>
            <a:srgbClr val="000000"/>
          </p15:clr>
        </p15:guide>
        <p15:guide id="17" pos="7014" userDrawn="1">
          <p15:clr>
            <a:srgbClr val="000000"/>
          </p15:clr>
        </p15:guide>
        <p15:guide id="18" pos="7463" userDrawn="1">
          <p15:clr>
            <a:srgbClr val="000000"/>
          </p15:clr>
        </p15:guide>
        <p15:guide id="19" orient="horz" pos="1708" userDrawn="1">
          <p15:clr>
            <a:srgbClr val="000000"/>
          </p15:clr>
        </p15:guide>
        <p15:guide id="20" orient="horz" pos="1249" userDrawn="1">
          <p15:clr>
            <a:srgbClr val="000000"/>
          </p15:clr>
        </p15:guide>
        <p15:guide id="21" orient="horz" pos="800" userDrawn="1">
          <p15:clr>
            <a:srgbClr val="000000"/>
          </p15:clr>
        </p15:guide>
        <p15:guide id="22" orient="horz" pos="352" userDrawn="1">
          <p15:clr>
            <a:srgbClr val="000000"/>
          </p15:clr>
        </p15:guide>
        <p15:guide id="23" orient="horz" pos="2615" userDrawn="1">
          <p15:clr>
            <a:srgbClr val="000000"/>
          </p15:clr>
        </p15:guide>
        <p15:guide id="24" orient="horz" pos="3074" userDrawn="1">
          <p15:clr>
            <a:srgbClr val="000000"/>
          </p15:clr>
        </p15:guide>
        <p15:guide id="25" orient="horz" pos="3527" userDrawn="1">
          <p15:clr>
            <a:srgbClr val="000000"/>
          </p15:clr>
        </p15:guide>
        <p15:guide id="26" orient="horz" pos="3981" userDrawn="1">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m8sIs1T0vQlt5o0bwHRBnRYWyP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ria Belova" initials="" lastIdx="6" clrIdx="0"/>
  <p:cmAuthor id="1" name="Daria Belova" initials="DB" lastIdx="3" clrIdx="1">
    <p:extLst>
      <p:ext uri="{19B8F6BF-5375-455C-9EA6-DF929625EA0E}">
        <p15:presenceInfo xmlns:p15="http://schemas.microsoft.com/office/powerpoint/2012/main" userId="21485d9842992d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89911" autoAdjust="0"/>
  </p:normalViewPr>
  <p:slideViewPr>
    <p:cSldViewPr snapToGrid="0">
      <p:cViewPr varScale="1">
        <p:scale>
          <a:sx n="66" d="100"/>
          <a:sy n="66" d="100"/>
        </p:scale>
        <p:origin x="588" y="52"/>
      </p:cViewPr>
      <p:guideLst>
        <p:guide orient="horz" pos="2160"/>
        <p:guide pos="3840"/>
        <p:guide pos="3386"/>
        <p:guide pos="2932"/>
        <p:guide pos="2479"/>
        <p:guide pos="2025"/>
        <p:guide pos="1575"/>
        <p:guide pos="1116"/>
        <p:guide pos="664"/>
        <p:guide pos="211"/>
        <p:guide pos="4292"/>
        <p:guide pos="4746"/>
        <p:guide pos="5200"/>
        <p:guide pos="5653"/>
        <p:guide pos="6107"/>
        <p:guide pos="6561"/>
        <p:guide pos="7014"/>
        <p:guide pos="7463"/>
        <p:guide orient="horz" pos="1708"/>
        <p:guide orient="horz" pos="1249"/>
        <p:guide orient="horz" pos="800"/>
        <p:guide orient="horz" pos="352"/>
        <p:guide orient="horz" pos="2615"/>
        <p:guide orient="horz" pos="3074"/>
        <p:guide orient="horz" pos="3527"/>
        <p:guide orient="horz" pos="39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0" Type="http://customschemas.google.com/relationships/presentationmetadata" Target="meta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781696" cy="586737"/>
          </a:xfrm>
          <a:prstGeom prst="rect">
            <a:avLst/>
          </a:prstGeom>
          <a:noFill/>
          <a:ln>
            <a:noFill/>
          </a:ln>
        </p:spPr>
        <p:txBody>
          <a:bodyPr spcFirstLastPara="1" wrap="square" lIns="91600" tIns="45800" rIns="91600" bIns="458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636720" y="1"/>
            <a:ext cx="2781695" cy="586737"/>
          </a:xfrm>
          <a:prstGeom prst="rect">
            <a:avLst/>
          </a:prstGeom>
          <a:noFill/>
          <a:ln>
            <a:noFill/>
          </a:ln>
        </p:spPr>
        <p:txBody>
          <a:bodyPr spcFirstLastPara="1" wrap="square" lIns="91600" tIns="45800" rIns="91600" bIns="458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03263" y="882650"/>
            <a:ext cx="7826376" cy="4402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42702" y="5579471"/>
            <a:ext cx="5135880" cy="5286102"/>
          </a:xfrm>
          <a:prstGeom prst="rect">
            <a:avLst/>
          </a:prstGeom>
          <a:noFill/>
          <a:ln>
            <a:noFill/>
          </a:ln>
        </p:spPr>
        <p:txBody>
          <a:bodyPr spcFirstLastPara="1" wrap="square" lIns="91600" tIns="45800" rIns="91600" bIns="458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11158941"/>
            <a:ext cx="2781696" cy="586737"/>
          </a:xfrm>
          <a:prstGeom prst="rect">
            <a:avLst/>
          </a:prstGeom>
          <a:noFill/>
          <a:ln>
            <a:noFill/>
          </a:ln>
        </p:spPr>
        <p:txBody>
          <a:bodyPr spcFirstLastPara="1" wrap="square" lIns="91600" tIns="45800" rIns="91600" bIns="458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636720" y="11158941"/>
            <a:ext cx="2781695" cy="586737"/>
          </a:xfrm>
          <a:prstGeom prst="rect">
            <a:avLst/>
          </a:prstGeom>
          <a:noFill/>
          <a:ln>
            <a:noFill/>
          </a:ln>
        </p:spPr>
        <p:txBody>
          <a:bodyPr spcFirstLastPara="1" wrap="square" lIns="91600" tIns="45800" rIns="91600" bIns="458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The world we live in is manifold, full of surprises, and constantly changing. Fortunately, it also offers a range of recurring and typical situations, thereby enabling us not to get lost, to experience the novel through the lens of the familiar and hence to develop a sense of feeling at home in the world. </a:t>
            </a:r>
            <a:r>
              <a:rPr lang="en-GB" sz="1200" b="1" i="0" u="none" strike="noStrike" cap="none" dirty="0">
                <a:solidFill>
                  <a:schemeClr val="dk1"/>
                </a:solidFill>
                <a:latin typeface="Futura PT Book" panose="020B0502020204020303" pitchFamily="34" charset="0"/>
                <a:ea typeface="Century Gothic"/>
                <a:cs typeface="Century Gothic"/>
                <a:sym typeface="Century Gothic"/>
              </a:rPr>
              <a:t>As a newly formed team with a common interest in phenomenology, urban morphology and well-being, in this workshop we aimed to sharpen our understanding of the underlying notion of type as a fundamental structural property of the human lifeworld from complementary perspectives: urban morphology, architecture and heritage studies on the one hand; philosophy, phenomenology, and research on experience and artefacts on the other. This complementary perspective on type and typical situations and the associated terms, concepts and topics was at the heart of this workshop.</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The two-day event “Typical Situations” was an inter- and transdisciplinary workshop to foster the dialogue between urban morphology and philosophy. It took place at the Husserl Archives Cologne from the 12 to the 13 April 2024 and was collaboratively organised by Daria Belova, Thiemo Breyer, Sylvain </a:t>
            </a:r>
            <a:r>
              <a:rPr lang="en-GB" sz="1200" b="0" i="0" u="none" strike="noStrike" cap="none" dirty="0" err="1">
                <a:solidFill>
                  <a:schemeClr val="dk1"/>
                </a:solidFill>
                <a:latin typeface="Futura PT Book" panose="020B0502020204020303" pitchFamily="34" charset="0"/>
                <a:ea typeface="Century Gothic"/>
                <a:cs typeface="Century Gothic"/>
                <a:sym typeface="Century Gothic"/>
              </a:rPr>
              <a:t>Malfroy</a:t>
            </a:r>
            <a:r>
              <a:rPr lang="en-GB" sz="1200" b="0" i="0" u="none" strike="noStrike" cap="none" dirty="0">
                <a:solidFill>
                  <a:schemeClr val="dk1"/>
                </a:solidFill>
                <a:latin typeface="Futura PT Book" panose="020B0502020204020303" pitchFamily="34" charset="0"/>
                <a:ea typeface="Century Gothic"/>
                <a:cs typeface="Century Gothic"/>
                <a:sym typeface="Century Gothic"/>
              </a:rPr>
              <a:t>, Erik Norman </a:t>
            </a:r>
            <a:r>
              <a:rPr lang="en-GB" sz="1200" b="0" i="0" u="none" strike="noStrike" cap="none" dirty="0" err="1">
                <a:solidFill>
                  <a:schemeClr val="dk1"/>
                </a:solidFill>
                <a:latin typeface="Futura PT Book" panose="020B0502020204020303" pitchFamily="34" charset="0"/>
                <a:ea typeface="Century Gothic"/>
                <a:cs typeface="Century Gothic"/>
                <a:sym typeface="Century Gothic"/>
              </a:rPr>
              <a:t>Dzwiza-Ohlsen</a:t>
            </a:r>
            <a:r>
              <a:rPr lang="en-GB" sz="1200" b="0" i="0" u="none" strike="noStrike" cap="none" dirty="0">
                <a:solidFill>
                  <a:schemeClr val="dk1"/>
                </a:solidFill>
                <a:latin typeface="Futura PT Book" panose="020B0502020204020303" pitchFamily="34" charset="0"/>
                <a:ea typeface="Century Gothic"/>
                <a:cs typeface="Century Gothic"/>
                <a:sym typeface="Century Gothic"/>
              </a:rPr>
              <a:t> and Urs Primas. </a:t>
            </a:r>
            <a:endParaRPr lang="LID4096"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35195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457200" algn="l" rtl="0">
              <a:lnSpc>
                <a:spcPct val="150000"/>
              </a:lnSpc>
              <a:spcBef>
                <a:spcPts val="0"/>
              </a:spcBef>
              <a:spcAft>
                <a:spcPts val="0"/>
              </a:spcAft>
              <a:buClr>
                <a:srgbClr val="000000"/>
              </a:buClr>
              <a:buSzPts val="1900"/>
              <a:buFont typeface="Arial"/>
              <a:buNone/>
            </a:pPr>
            <a:r>
              <a:rPr lang="en-GB" sz="1600" b="0" i="0" u="none" strike="noStrike" cap="none" dirty="0">
                <a:solidFill>
                  <a:schemeClr val="dk1"/>
                </a:solidFill>
                <a:latin typeface="Futura PT Book" panose="020B0502020204020303" pitchFamily="34" charset="0"/>
                <a:ea typeface="Century Gothic"/>
                <a:cs typeface="Century Gothic"/>
                <a:sym typeface="Century Gothic"/>
              </a:rPr>
              <a:t>The study of typical situations in buildings and in the city was a central contribution of Italian architects and urban researchers in the second half of the twentieth century. Subsequently, this line of inquiry has influenced the debate and production of architecture and urbanism in many places. Meanwhile, the related question of the role of typification in human experience has been underdeveloped within the modern research background of architecture and urban studies in general, and urban morphology in particular. </a:t>
            </a:r>
            <a:r>
              <a:rPr lang="en-GB" sz="1200" b="0" i="0" u="none" strike="noStrike" cap="none" dirty="0">
                <a:solidFill>
                  <a:schemeClr val="dk1"/>
                </a:solidFill>
                <a:latin typeface="Futura PT Book" panose="020B0502020204020303" pitchFamily="34" charset="0"/>
                <a:ea typeface="Century Gothic"/>
                <a:cs typeface="Century Gothic"/>
                <a:sym typeface="Century Gothic"/>
              </a:rPr>
              <a:t>The tradition of urban form studies, or urban morphology, links architecture, urban history, planning and design through form, uniting a vast and growing community of researchers originally coming from such diverse disciplines as architecture, urban design, geography, history, anthropology, heritage studies and so on. The field encompasses several complementary approaches that are collaborating within the framework of the International Seminar on Urban Form (ISUF). One of them is rooted in the method of process-based typology founded by the Italian architect Saverio Muratori and has been further developed, among others, by Gianfranco Caniggia. It stands apart from other typological approaches in its emphasis on process and the history of the development of local urban palimpsests, which is particularly attuned to historical and cultural context. Another approach striving to link urban morphology to the phenomenology of human spatial perception is Space Syntax. This configurational approach to the study of urban form has been developed in the 1970s by Bill Hillier, Julienne Hanson and colleagues at the Bartlett, University College London. It examines the relationship between human behaviour and spatial configurations, comparing patterns of activity with patterns of space.</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7884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Phenomenology provides an understanding of the human experience of the world that is methodologically rigorous, it focuses on the structures of lived experience. The phenomenology of architecture offers comprehensive and in-depth investigations of the most fundamental concepts, terms and ideas in architecture, such as space and place, dwelling, building and atmospheres, embodiment, environment and lifeworld, actions, affordances, and of  design elements such as corners, edges, and surfaces, or lines, rectangles, and frames, and so on. The experience of the lifeworld, or more precisely, of our home-world, is shaped by elements including perception, movement, perspectivity, orientation, familiarity, historicity, and so forth. The concepts of typicality and habituality are profoundly relevant to urban morphology as they have a strong influence on how we perceive, interact with and inhabit our built environments. Morphology is largely based on the recognition and study of typical elements, forms and patterns, as well as their transformations with reference to types that embody culturally significant characteristics. </a:t>
            </a:r>
            <a:endParaRPr lang="en-GB" sz="105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lang="en-GB" sz="1050" b="0" i="0" u="none" strike="noStrike" cap="none" dirty="0">
              <a:solidFill>
                <a:schemeClr val="dk1"/>
              </a:solidFill>
              <a:latin typeface="Futura PT Book" panose="020B0502020204020303" pitchFamily="34" charset="0"/>
              <a:ea typeface="Century Gothic"/>
              <a:cs typeface="Century Gothic"/>
              <a:sym typeface="Century Gothic"/>
            </a:endParaRP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461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just" rtl="0">
              <a:lnSpc>
                <a:spcPct val="150000"/>
              </a:lnSpc>
              <a:spcBef>
                <a:spcPts val="0"/>
              </a:spcBef>
              <a:spcAft>
                <a:spcPts val="0"/>
              </a:spcAft>
              <a:buClr>
                <a:srgbClr val="000000"/>
              </a:buClr>
              <a:buSzPts val="1900"/>
              <a:buFont typeface="Arial"/>
              <a:buNone/>
            </a:pPr>
            <a:r>
              <a:rPr lang="en-GB" sz="1200" i="0" u="none" strike="noStrike" cap="none" dirty="0">
                <a:solidFill>
                  <a:schemeClr val="dk1"/>
                </a:solidFill>
                <a:latin typeface="Futura PT Book" panose="020B0502020204020303" pitchFamily="34" charset="0"/>
                <a:ea typeface="Century Gothic"/>
                <a:cs typeface="Century Gothic"/>
                <a:sym typeface="Century Gothic"/>
              </a:rPr>
              <a:t>The workshop brought together participants from different research cultures and disciplines related to philosophy and architecture, such as phenomenology, anthropology,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enactivism</a:t>
            </a:r>
            <a:r>
              <a:rPr lang="en-GB" sz="1200" i="0" u="none" strike="noStrike" cap="none" dirty="0">
                <a:solidFill>
                  <a:schemeClr val="dk1"/>
                </a:solidFill>
                <a:latin typeface="Futura PT Book" panose="020B0502020204020303" pitchFamily="34" charset="0"/>
                <a:ea typeface="Century Gothic"/>
                <a:cs typeface="Century Gothic"/>
                <a:sym typeface="Century Gothic"/>
              </a:rPr>
              <a:t>, landscape architecture, urban planning and design, architectural history, and literature. </a:t>
            </a:r>
          </a:p>
          <a:p>
            <a:pPr marL="0" marR="0" lvl="0" indent="457200" algn="just" rtl="0">
              <a:lnSpc>
                <a:spcPct val="150000"/>
              </a:lnSpc>
              <a:spcBef>
                <a:spcPts val="0"/>
              </a:spcBef>
              <a:spcAft>
                <a:spcPts val="0"/>
              </a:spcAft>
              <a:buClr>
                <a:srgbClr val="000000"/>
              </a:buClr>
              <a:buSzPts val="1900"/>
              <a:buFont typeface="Arial"/>
              <a:buNone/>
            </a:pPr>
            <a:r>
              <a:rPr lang="en-GB" sz="1200" i="0" u="none" strike="noStrike" cap="none" dirty="0">
                <a:solidFill>
                  <a:schemeClr val="dk1"/>
                </a:solidFill>
                <a:latin typeface="Futura PT Book" panose="020B0502020204020303" pitchFamily="34" charset="0"/>
                <a:ea typeface="Century Gothic"/>
                <a:cs typeface="Century Gothic"/>
                <a:sym typeface="Century Gothic"/>
              </a:rPr>
              <a:t>The interests of the participants covered a wide range of topics and areas, including but not limited to phenomenology and philosophical anthropology; applied phenomenology with a focus on orientation, embodiment and ageing; phenomenology of architecture; architectural history; philosophy with a focus on metaphysics and ontology; affordances and landscape architecture; European avant-garde and architectural typology; terminology in morphology; phenomenological psychology; cognitive science; typological-processual as well as configurational  approaches to urban morphology. </a:t>
            </a:r>
          </a:p>
          <a:p>
            <a:endParaRPr lang="LID4096"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4502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800" dirty="0">
                <a:solidFill>
                  <a:srgbClr val="000080"/>
                </a:solidFill>
                <a:effectLst/>
                <a:latin typeface="Times New Roman" panose="02020603050405020304" pitchFamily="18" charset="0"/>
                <a:ea typeface="Times New Roman" panose="02020603050405020304" pitchFamily="18" charset="0"/>
              </a:rPr>
              <a:t>Therefore, and according to the following presentation by Daria Belova, architect, and Erik </a:t>
            </a:r>
            <a:r>
              <a:rPr lang="en-GB" sz="1800" dirty="0" err="1">
                <a:solidFill>
                  <a:srgbClr val="000080"/>
                </a:solidFill>
                <a:effectLst/>
                <a:latin typeface="Times New Roman" panose="02020603050405020304" pitchFamily="18" charset="0"/>
                <a:ea typeface="Times New Roman" panose="02020603050405020304" pitchFamily="18" charset="0"/>
              </a:rPr>
              <a:t>Dzwiza-Ohlsen</a:t>
            </a:r>
            <a:r>
              <a:rPr lang="en-GB" sz="1800" dirty="0">
                <a:solidFill>
                  <a:srgbClr val="000080"/>
                </a:solidFill>
                <a:effectLst/>
                <a:latin typeface="Times New Roman" panose="02020603050405020304" pitchFamily="18" charset="0"/>
                <a:ea typeface="Times New Roman" panose="02020603050405020304" pitchFamily="18" charset="0"/>
              </a:rPr>
              <a:t>, philosopher (both researchers at the Husserl Archives Cologne), situational typification lies at a crucial intersection of materiality with human action, perception and affection. Both urban morphology and Husserlian phenomenology understand types in a dynamic way, involving processes of foundation, sedimentation and reactivation. Urban morphology does address the socio-cultural dimension of typical situations, albeit indirectly, through an investigation of invariant structures and typical processes underlying urban form. To this, the investigation of invariant structures of lived experience offered by phenomenology constitutes a fitting and necessary counterpart, especially when it comes to the persistent challenge of linking the individual-</a:t>
            </a:r>
            <a:r>
              <a:rPr lang="en-GB" sz="1800" dirty="0" err="1">
                <a:solidFill>
                  <a:srgbClr val="000080"/>
                </a:solidFill>
                <a:effectLst/>
                <a:latin typeface="Times New Roman" panose="02020603050405020304" pitchFamily="18" charset="0"/>
                <a:ea typeface="Times New Roman" panose="02020603050405020304" pitchFamily="18" charset="0"/>
              </a:rPr>
              <a:t>centered</a:t>
            </a:r>
            <a:r>
              <a:rPr lang="en-GB" sz="1800" dirty="0">
                <a:solidFill>
                  <a:srgbClr val="000080"/>
                </a:solidFill>
                <a:effectLst/>
                <a:latin typeface="Times New Roman" panose="02020603050405020304" pitchFamily="18" charset="0"/>
                <a:ea typeface="Times New Roman" panose="02020603050405020304" pitchFamily="18" charset="0"/>
              </a:rPr>
              <a:t> perspective of the micro-scale to the societal and institutional perspective of the macro-scale.</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3179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lvl="0" indent="0" rtl="0">
              <a:lnSpc>
                <a:spcPct val="100000"/>
              </a:lnSpc>
              <a:spcBef>
                <a:spcPts val="0"/>
              </a:spcBef>
              <a:spcAft>
                <a:spcPts val="0"/>
              </a:spcAft>
              <a:buClr>
                <a:srgbClr val="000000"/>
              </a:buClr>
              <a:buSzPts val="2800"/>
              <a:buFont typeface="Arial"/>
              <a:buNone/>
            </a:pPr>
            <a:r>
              <a:rPr lang="en-GB" sz="1200" i="0" u="none" strike="noStrike" cap="none" dirty="0">
                <a:solidFill>
                  <a:schemeClr val="dk1"/>
                </a:solidFill>
                <a:latin typeface="Futura PT Book" panose="020B0502020204020303" pitchFamily="34" charset="0"/>
                <a:ea typeface="Century Gothic"/>
                <a:cs typeface="Century Gothic"/>
                <a:sym typeface="Century Gothic"/>
              </a:rPr>
              <a:t>After these conceptual preliminaries, Sylvain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Malfroy</a:t>
            </a:r>
            <a:r>
              <a:rPr lang="en-GB" sz="1200" i="0" u="none" strike="noStrike" cap="none" dirty="0">
                <a:solidFill>
                  <a:schemeClr val="dk1"/>
                </a:solidFill>
                <a:latin typeface="Futura PT Book" panose="020B0502020204020303" pitchFamily="34" charset="0"/>
                <a:ea typeface="Century Gothic"/>
                <a:cs typeface="Century Gothic"/>
                <a:sym typeface="Century Gothic"/>
              </a:rPr>
              <a:t> addressed the typification of emerging situations. By way of example, he dissected the historical process that gave shape to the Tournay estate on the outskirts of Geneva currently undergoing a trend towards the fragmentation of land ownership and the disarticulation of its original functional structure. To characterise a part that cannot exist outside a relevant whole, Husserl had introduced the notion of ‘moment’, as opposed to ‘piece’. Drawing on this distinction,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Malfroy</a:t>
            </a:r>
            <a:r>
              <a:rPr lang="en-GB" sz="1200" i="0" u="none" strike="noStrike" cap="none" dirty="0">
                <a:solidFill>
                  <a:schemeClr val="dk1"/>
                </a:solidFill>
                <a:latin typeface="Futura PT Book" panose="020B0502020204020303" pitchFamily="34" charset="0"/>
                <a:ea typeface="Century Gothic"/>
                <a:cs typeface="Century Gothic"/>
                <a:sym typeface="Century Gothic"/>
              </a:rPr>
              <a:t> advocated an approach to changes of use and indices of constructability of land that is more attentive to the ‘moments’ that characterise each situation. In short, obsolete urban ensembles challenge us to make explicit the ‘moments’ and interdependent relationships that persist between different levels of scale: the politically crucial question is whether types of situations possess their own evidence, or whether they remain ultimately arbitrary. </a:t>
            </a:r>
          </a:p>
          <a:p>
            <a:pPr marL="0" marR="0" lvl="0" indent="0" rtl="0">
              <a:lnSpc>
                <a:spcPct val="100000"/>
              </a:lnSpc>
              <a:spcBef>
                <a:spcPts val="0"/>
              </a:spcBef>
              <a:spcAft>
                <a:spcPts val="0"/>
              </a:spcAft>
              <a:buClr>
                <a:srgbClr val="000000"/>
              </a:buClr>
              <a:buSzPts val="2800"/>
              <a:buFont typeface="Arial"/>
              <a:buNone/>
            </a:pPr>
            <a:endParaRPr lang="en-GB" sz="1200" i="0" u="none" strike="noStrike" cap="none" dirty="0">
              <a:solidFill>
                <a:schemeClr val="dk1"/>
              </a:solidFill>
              <a:latin typeface="Futura PT Book" panose="020B0502020204020303" pitchFamily="34" charset="0"/>
              <a:ea typeface="Century Gothic"/>
              <a:cs typeface="Century Gothic"/>
              <a:sym typeface="Century Gothic"/>
            </a:endParaRPr>
          </a:p>
          <a:p>
            <a:pPr algn="just">
              <a:lnSpc>
                <a:spcPct val="115000"/>
              </a:lnSpc>
              <a:spcAft>
                <a:spcPts val="1000"/>
              </a:spcAft>
            </a:pPr>
            <a:r>
              <a:rPr lang="en-GB" sz="1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As far as the study of part/whole relationships is concerned, which is required to deepen our understanding of the city both as an 'urban fabric' and as a 'large-scale composition', the conceptual pair 'moment' / 'piece' theorised by Husserlian philosophy is very enlightening (Barry Smith a. o. 1982; </a:t>
            </a:r>
            <a:r>
              <a:rPr lang="en-GB" sz="1800" dirty="0" err="1">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Malfroy</a:t>
            </a:r>
            <a:r>
              <a:rPr lang="en-GB" sz="1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2014). Saverio Muratori had already drawn our attention to this when he proposed a method for measuring the 'degrees of organicity' that qualify an assembly of parts. In Husserl's Logical Investigations, the 'moment' is a property of a whole that cannot be detached (except by a process of abstraction). For example, in the case of a landscape garden, the typological character of "being landscaped" (rather than "being a kitchen garden") cannot be isolated from the garden, but can only be verified as a "moment" concretised in the choice of planting, in the determination of the garden's extent, in the layout of paths, in the treatment of boundaries and transition zones, and so on. </a:t>
            </a:r>
          </a:p>
          <a:p>
            <a:pPr algn="just">
              <a:lnSpc>
                <a:spcPct val="115000"/>
              </a:lnSpc>
              <a:spcAft>
                <a:spcPts val="1000"/>
              </a:spcAft>
            </a:pPr>
            <a:r>
              <a:rPr lang="en-GB" sz="1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The possible and desirable convergence between the morphology of built forms, the management of historical heritage and phenomenology becomes immediately apparent when we ask ourselves whether a 'composite object' can survive the loss of a 'moment' as well as the loss of a 'piece'. This question is generally treated under the heading of the 'conditions of persistence' of artefacts (</a:t>
            </a:r>
            <a:r>
              <a:rPr lang="en-GB" sz="1800" dirty="0" err="1">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Haslanger</a:t>
            </a:r>
            <a:r>
              <a:rPr lang="en-GB" sz="1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 o. 2006). If we halve the area that embodies the 'landscape moment' of a garden, we destroy it more surely than if we remove a fountain, a bench or an arbour that are 'pieces' of it. In other words, the existence of things of a certain type is entirely based on certain 'moments', whereas the detachable parts, i.e. the material parts of it, can be largely interchangeable. But a symmetrical issue to that of the conditions of persistence concerns the ‘conditions of emergence of artefacts of a new type’ (de Monticelli a. o. 2008). Indeed, it may be that when an object of a certain type (for example, an aristocratic country manor) is deprived of its constituent moments (for example, its pleasure grounds) and thus ceases to exist as such, objects of another type take its place (for example, a hospital or a tourist hotel). The question then arises as to whether there is a rationally </a:t>
            </a:r>
            <a:r>
              <a:rPr lang="en-GB" sz="1800" dirty="0" err="1">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elucidable</a:t>
            </a:r>
            <a:r>
              <a:rPr lang="en-GB" sz="1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genetic chain linking the initial type of manor house to the successive types of hospital or tourist hotel. In other words, was it more probable that one transformation would occur than another? Husserlian phenomenology is driven by a realist aim, and it endeavours to show that the substratum of our actions is not an inert, passive reality, but a structured reality with which we can collaborate more or less intelligently.</a:t>
            </a:r>
          </a:p>
          <a:p>
            <a:pPr marL="0" marR="0" lvl="0" indent="0" rtl="0">
              <a:lnSpc>
                <a:spcPct val="100000"/>
              </a:lnSpc>
              <a:spcBef>
                <a:spcPts val="0"/>
              </a:spcBef>
              <a:spcAft>
                <a:spcPts val="0"/>
              </a:spcAft>
              <a:buClr>
                <a:srgbClr val="000000"/>
              </a:buClr>
              <a:buSzPts val="2800"/>
              <a:buFont typeface="Arial"/>
              <a:buNone/>
            </a:pPr>
            <a:endParaRPr lang="en-GB" sz="120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rtl="0">
              <a:lnSpc>
                <a:spcPct val="100000"/>
              </a:lnSpc>
              <a:spcBef>
                <a:spcPts val="0"/>
              </a:spcBef>
              <a:spcAft>
                <a:spcPts val="0"/>
              </a:spcAft>
              <a:buClr>
                <a:srgbClr val="000000"/>
              </a:buClr>
              <a:buSzPts val="2800"/>
              <a:buFont typeface="Arial"/>
              <a:buNone/>
            </a:pPr>
            <a:endParaRPr lang="en-GB" sz="120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8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800" kern="0" dirty="0">
                <a:effectLst/>
                <a:latin typeface="Times New Roman" panose="02020603050405020304" pitchFamily="18" charset="0"/>
                <a:ea typeface="Times New Roman" panose="02020603050405020304" pitchFamily="18" charset="0"/>
              </a:rPr>
              <a:t>Then, the time had come to shake things up by exposing the audience to the backside of what we had been looking at so far. This vital role of philosophy was taken on by Tina </a:t>
            </a:r>
            <a:r>
              <a:rPr lang="en-GB" sz="1800" kern="0" dirty="0" err="1">
                <a:effectLst/>
                <a:latin typeface="Times New Roman" panose="02020603050405020304" pitchFamily="18" charset="0"/>
                <a:ea typeface="Times New Roman" panose="02020603050405020304" pitchFamily="18" charset="0"/>
              </a:rPr>
              <a:t>Röck</a:t>
            </a:r>
            <a:r>
              <a:rPr lang="en-GB" sz="1800" kern="0" dirty="0">
                <a:effectLst/>
                <a:latin typeface="Times New Roman" panose="02020603050405020304" pitchFamily="18" charset="0"/>
                <a:ea typeface="Times New Roman" panose="02020603050405020304" pitchFamily="18" charset="0"/>
              </a:rPr>
              <a:t> (University of Dundee, UK) by means of a summary of Martin Heidegger’s critique of the Husserlian concepts of type and familiarity. Heidegger had been concerned by the ways in which immediate typification might prevent us from seeing what is actually present. Remaining within the comfort zone of the familiar, we all too easily limit ourselves to seeing how things surrounding us might serve our aims and needs. The related, crucial question of how to address the necessarily uncomfortable shift from a paradigm of understanding to a paradigm of action and change kept occupying the participants during the remainder of the symposium.</a:t>
            </a:r>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0987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Times New Roman" panose="02020603050405020304" pitchFamily="18" charset="0"/>
                <a:ea typeface="Times New Roman" panose="02020603050405020304" pitchFamily="18" charset="0"/>
              </a:rPr>
              <a:t>The next day started with the introduction of a concept that might turn out crucial to our understanding of the interplay between typical urban situations and human habits: basic trust. Referring to the notion of affective scaffolds in psychology, Julian Kiverstein (University of Amsterdam) and David </a:t>
            </a:r>
            <a:r>
              <a:rPr lang="en-GB" sz="1800" kern="0" dirty="0" err="1">
                <a:effectLst/>
                <a:latin typeface="Times New Roman" panose="02020603050405020304" pitchFamily="18" charset="0"/>
                <a:ea typeface="Times New Roman" panose="02020603050405020304" pitchFamily="18" charset="0"/>
              </a:rPr>
              <a:t>Habets</a:t>
            </a:r>
            <a:r>
              <a:rPr lang="en-GB" sz="1800" kern="0" dirty="0">
                <a:effectLst/>
                <a:latin typeface="Times New Roman" panose="02020603050405020304" pitchFamily="18" charset="0"/>
                <a:ea typeface="Times New Roman" panose="02020603050405020304" pitchFamily="18" charset="0"/>
              </a:rPr>
              <a:t> (Amsterdam Medical Center) showed how people habitually draw upon environmental resources to sustain, amplify or dampen affective states. In this way, habits may be understood as nested in places. The city turns into a constellation of “trusted places” that are visited because of the effects they have on our bodies. It becomes clear that these places are not “outside” of us: rather, our very existence is rooted in them.</a:t>
            </a:r>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3778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800" dirty="0">
                <a:solidFill>
                  <a:srgbClr val="000080"/>
                </a:solidFill>
                <a:effectLst/>
                <a:latin typeface="Times New Roman" panose="02020603050405020304" pitchFamily="18" charset="0"/>
                <a:ea typeface="Times New Roman" panose="02020603050405020304" pitchFamily="18" charset="0"/>
              </a:rPr>
              <a:t>Fabio Tommy Pellizzer (University of Cologne, Husserl Archives) then succeeded in the unlikely task of providing a preliminary synthesis of many topics that had been touched on before. Focusing on the interplay of the familiar and the unfamiliar, he started out with a discussion of the entanglement of generality and salience to move on to highlight the temporal constitution of typicality and sedimented meaning along the notions of perceiving, remembering, expecting. Crucially, according to him, patterns of familiarity are embodied in artefacts – we never start from scratch. This leads to another important concept to be included in the toolbox linking phenomenology to urban morphology: affordances, understood as refractions of possibilities: what things have been for me, for others and what they possibly could or will afford.</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396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800" dirty="0">
                <a:solidFill>
                  <a:srgbClr val="000080"/>
                </a:solidFill>
                <a:effectLst/>
                <a:latin typeface="Times New Roman" panose="02020603050405020304" pitchFamily="18" charset="0"/>
                <a:ea typeface="Times New Roman" panose="02020603050405020304" pitchFamily="18" charset="0"/>
              </a:rPr>
              <a:t>Finally, Gabriella Cianciolo </a:t>
            </a:r>
            <a:r>
              <a:rPr lang="en-GB" sz="1800" dirty="0" err="1">
                <a:solidFill>
                  <a:srgbClr val="000080"/>
                </a:solidFill>
                <a:effectLst/>
                <a:latin typeface="Times New Roman" panose="02020603050405020304" pitchFamily="18" charset="0"/>
                <a:ea typeface="Times New Roman" panose="02020603050405020304" pitchFamily="18" charset="0"/>
              </a:rPr>
              <a:t>Cosentino</a:t>
            </a:r>
            <a:r>
              <a:rPr lang="en-GB" sz="1800" dirty="0">
                <a:solidFill>
                  <a:srgbClr val="000080"/>
                </a:solidFill>
                <a:effectLst/>
                <a:latin typeface="Times New Roman" panose="02020603050405020304" pitchFamily="18" charset="0"/>
                <a:ea typeface="Times New Roman" panose="02020603050405020304" pitchFamily="18" charset="0"/>
              </a:rPr>
              <a:t> (University of Cologne) closed the rich panoply of viewpoints with a surprising and unsettling take on the subject. She presented the results of a four-year research project investigating the transformation of prison spaces from different eras through graffiti. The marking of prison spaces with personal, devotional or political inscriptions is an age-old and recurring habit, possibly contributing to some sort of familiarity and feeling at home in a hostile environment designed to control both body and mind.</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9297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solidFill>
                  <a:schemeClr val="dk1"/>
                </a:solidFill>
                <a:latin typeface="Futura PT Book" panose="020B0502020204020303" pitchFamily="34" charset="0"/>
              </a:rPr>
              <a:t>Interestingly, there is one strand of urban morphology that explicitly addresses urban space in terms of relationships of visibility and movement. Urs Primas (ZHAW Winterthur) introduced the configurational approach of space syntax to investigate situational types of a central stage of public life: the urban street. Such a differentiation of street types according to their situation within a network can then be linked to the evolutionary typification of streets according to the processes of their formation that had been introduced in urban morphology by Gianfranco Caniggia and Gian-Luigi Maffei. </a:t>
            </a:r>
            <a:endParaRPr lang="en-DE" sz="1200" dirty="0">
              <a:solidFill>
                <a:schemeClr val="dk1"/>
              </a:solidFill>
              <a:latin typeface="Futura PT Book" panose="020B0502020204020303" pitchFamily="34" charset="0"/>
            </a:endParaRP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7284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Times New Roman" panose="02020603050405020304" pitchFamily="18" charset="0"/>
                <a:ea typeface="Calibri" panose="020F0502020204030204" pitchFamily="34" charset="0"/>
              </a:rPr>
              <a:t>The event included several activities that enriched the discussion on the role of typification in human experience and the study of urban form. The various lectures, reflections and discussions were facilitated by a guided tour through a unique place: the </a:t>
            </a:r>
            <a:r>
              <a:rPr lang="en-GB" sz="1800" dirty="0" err="1">
                <a:solidFill>
                  <a:srgbClr val="000000"/>
                </a:solidFill>
                <a:effectLst/>
                <a:latin typeface="Times New Roman" panose="02020603050405020304" pitchFamily="18" charset="0"/>
                <a:ea typeface="Calibri" panose="020F0502020204030204" pitchFamily="34" charset="0"/>
              </a:rPr>
              <a:t>Kolumba</a:t>
            </a:r>
            <a:r>
              <a:rPr lang="en-GB" sz="1800" dirty="0">
                <a:solidFill>
                  <a:srgbClr val="000000"/>
                </a:solidFill>
                <a:effectLst/>
                <a:latin typeface="Times New Roman" panose="02020603050405020304" pitchFamily="18" charset="0"/>
                <a:ea typeface="Calibri" panose="020F0502020204030204" pitchFamily="34" charset="0"/>
              </a:rPr>
              <a:t> Museum Cologne. </a:t>
            </a:r>
            <a:r>
              <a:rPr lang="en-US" sz="1800" dirty="0">
                <a:solidFill>
                  <a:srgbClr val="000000"/>
                </a:solidFill>
                <a:effectLst/>
                <a:latin typeface="Times New Roman" panose="02020603050405020304" pitchFamily="18" charset="0"/>
                <a:ea typeface="Calibri" panose="020F0502020204030204" pitchFamily="34" charset="0"/>
              </a:rPr>
              <a:t>The </a:t>
            </a:r>
            <a:r>
              <a:rPr lang="en-US" sz="1800" dirty="0" err="1">
                <a:solidFill>
                  <a:srgbClr val="000000"/>
                </a:solidFill>
                <a:effectLst/>
                <a:latin typeface="Times New Roman" panose="02020603050405020304" pitchFamily="18" charset="0"/>
                <a:ea typeface="Calibri" panose="020F0502020204030204" pitchFamily="34" charset="0"/>
              </a:rPr>
              <a:t>Kolumba</a:t>
            </a:r>
            <a:r>
              <a:rPr lang="en-US" sz="1800" dirty="0">
                <a:solidFill>
                  <a:srgbClr val="000000"/>
                </a:solidFill>
                <a:effectLst/>
                <a:latin typeface="Times New Roman" panose="02020603050405020304" pitchFamily="18" charset="0"/>
                <a:ea typeface="Calibri" panose="020F0502020204030204" pitchFamily="34" charset="0"/>
              </a:rPr>
              <a:t> Museum in Cologne is an urban palimpsest that has been in perpetual renewal for some 2,000 years. It was converted into a space for contemplation after the Second World War by Gottfried </a:t>
            </a:r>
            <a:r>
              <a:rPr lang="en-US" sz="1800" dirty="0" err="1">
                <a:solidFill>
                  <a:srgbClr val="000000"/>
                </a:solidFill>
                <a:effectLst/>
                <a:latin typeface="Times New Roman" panose="02020603050405020304" pitchFamily="18" charset="0"/>
                <a:ea typeface="Calibri" panose="020F0502020204030204" pitchFamily="34" charset="0"/>
              </a:rPr>
              <a:t>Böhm</a:t>
            </a:r>
            <a:r>
              <a:rPr lang="en-US" sz="1800" dirty="0">
                <a:solidFill>
                  <a:srgbClr val="000000"/>
                </a:solidFill>
                <a:effectLst/>
                <a:latin typeface="Times New Roman" panose="02020603050405020304" pitchFamily="18" charset="0"/>
                <a:ea typeface="Calibri" panose="020F0502020204030204" pitchFamily="34" charset="0"/>
              </a:rPr>
              <a:t> and then in 2007 by Peter </a:t>
            </a:r>
            <a:r>
              <a:rPr lang="en-US" sz="1800" dirty="0" err="1">
                <a:solidFill>
                  <a:srgbClr val="000000"/>
                </a:solidFill>
                <a:effectLst/>
                <a:latin typeface="Times New Roman" panose="02020603050405020304" pitchFamily="18" charset="0"/>
                <a:ea typeface="Calibri" panose="020F0502020204030204" pitchFamily="34" charset="0"/>
              </a:rPr>
              <a:t>Zumthor</a:t>
            </a:r>
            <a:r>
              <a:rPr lang="en-US" sz="1800" dirty="0">
                <a:solidFill>
                  <a:srgbClr val="000000"/>
                </a:solidFill>
                <a:effectLst/>
                <a:latin typeface="Times New Roman" panose="02020603050405020304" pitchFamily="18" charset="0"/>
                <a:ea typeface="Calibri" panose="020F0502020204030204" pitchFamily="34" charset="0"/>
              </a:rPr>
              <a:t>. The varied atmospheres it provides for aesthetic experience interact with the artefacts on display in temporary exhibitions. </a:t>
            </a:r>
            <a:r>
              <a:rPr lang="en-US" sz="1800" dirty="0" err="1">
                <a:solidFill>
                  <a:srgbClr val="000000"/>
                </a:solidFill>
                <a:effectLst/>
                <a:latin typeface="Times New Roman" panose="02020603050405020304" pitchFamily="18" charset="0"/>
                <a:ea typeface="Calibri" panose="020F0502020204030204" pitchFamily="34" charset="0"/>
              </a:rPr>
              <a:t>Kolumba</a:t>
            </a:r>
            <a:r>
              <a:rPr lang="en-US" sz="1800" dirty="0">
                <a:solidFill>
                  <a:srgbClr val="000000"/>
                </a:solidFill>
                <a:effectLst/>
                <a:latin typeface="Times New Roman" panose="02020603050405020304" pitchFamily="18" charset="0"/>
                <a:ea typeface="Calibri" panose="020F0502020204030204" pitchFamily="34" charset="0"/>
              </a:rPr>
              <a:t> is a veritable laboratory for the phenomenological study of the experience of space</a:t>
            </a:r>
            <a:r>
              <a:rPr lang="en-GB" sz="1800" dirty="0">
                <a:solidFill>
                  <a:srgbClr val="000000"/>
                </a:solidFill>
                <a:effectLst/>
                <a:latin typeface="Times New Roman" panose="02020603050405020304" pitchFamily="18" charset="0"/>
                <a:ea typeface="Calibri" panose="020F0502020204030204" pitchFamily="34" charset="0"/>
              </a:rPr>
              <a:t>. </a:t>
            </a:r>
            <a:endParaRPr lang="LID4096"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4835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As a newly constituted team, we aim to develop research with the overarching objective of fostering inter- and transdisciplinary dialogue.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Our goal is to identify methodologies for shaping urban environments in a manner conducive to enhancing the quality of life, well-being and to multi- and transgenerational transfers of meaning.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We will facilitate the dialogue on the transformation of the meaning of place in time, with a view to forming intergenerational environments for the present and future that are respectful of well-being. ‘Typical situations’ is an accepted umbrella term for our future collaborations. The workshop identified a range of terminologies that require clarification and several areas of common interest among the participants that can facilitate the integration of disciplines and methodologies. Generally, a productive connectivity of (Husserlian) phenomenology,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enactivism</a:t>
            </a:r>
            <a:r>
              <a:rPr lang="en-GB" sz="1200" i="0" u="none" strike="noStrike" cap="none" dirty="0">
                <a:solidFill>
                  <a:schemeClr val="dk1"/>
                </a:solidFill>
                <a:latin typeface="Futura PT Book" panose="020B0502020204020303" pitchFamily="34" charset="0"/>
                <a:ea typeface="Century Gothic"/>
                <a:cs typeface="Century Gothic"/>
                <a:sym typeface="Century Gothic"/>
              </a:rPr>
              <a:t> and anthropology with morphological methods such as the typological-processual or Space syntax approaches can be established through the concepts of embodied cognition, familiarity, horizon, habit, and lifeworld. </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7329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As a newly constituted team, we aim to develop research with the overarching objective of fostering inter- and transdisciplinary dialogue.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Our goal is to identify methodologies for shaping urban environments in a manner conducive to enhancing the quality of life, well-being and to multi- and transgenerational transfers of meaning.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We will facilitate the dialogue on the transformation of the meaning of place in time, with a view to forming intergenerational environments for the present and future that are respectful of well-being. ‘Typical situations’ is an accepted umbrella term for our future collaborations. The workshop identified a range of terminologies that require clarification and several areas of common interest among the participants that can facilitate the integration of disciplines and methodologies. Generally, a productive connectivity of (Husserlian) phenomenology,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enactivism</a:t>
            </a:r>
            <a:r>
              <a:rPr lang="en-GB" sz="1200" i="0" u="none" strike="noStrike" cap="none" dirty="0">
                <a:solidFill>
                  <a:schemeClr val="dk1"/>
                </a:solidFill>
                <a:latin typeface="Futura PT Book" panose="020B0502020204020303" pitchFamily="34" charset="0"/>
                <a:ea typeface="Century Gothic"/>
                <a:cs typeface="Century Gothic"/>
                <a:sym typeface="Century Gothic"/>
              </a:rPr>
              <a:t> and anthropology with morphological methods such as the typological-processual or Space syntax approaches can be established through the concepts of embodied cognition, familiarity, horizon, habit, and lifeworld. </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4669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As a newly constituted team, we aim to develop research with the overarching objective of fostering inter- and transdisciplinary dialogue.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Our goal is to identify methodologies for shaping urban environments in a manner conducive to enhancing the quality of life, well-being and to multi- and transgenerational transfers of meaning.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200" i="0" u="none" strike="noStrike" cap="none" dirty="0">
                <a:solidFill>
                  <a:schemeClr val="dk1"/>
                </a:solidFill>
                <a:latin typeface="Futura PT Book" panose="020B0502020204020303" pitchFamily="34" charset="0"/>
                <a:ea typeface="Century Gothic"/>
                <a:cs typeface="Century Gothic"/>
                <a:sym typeface="Century Gothic"/>
              </a:rPr>
              <a:t>We will facilitate the dialogue on the transformation of the meaning of place in time, with a view to forming intergenerational environments for the present and future that are respectful of well-being. ‘Typical situations’ is an accepted umbrella term for our future collaborations. The workshop identified a range of terminologies that require clarification and several areas of common interest among the participants that can facilitate the integration of disciplines and methodologies. Generally, a productive connectivity of (Husserlian) phenomenology, </a:t>
            </a:r>
            <a:r>
              <a:rPr lang="en-GB" sz="1200" i="0" u="none" strike="noStrike" cap="none" dirty="0" err="1">
                <a:solidFill>
                  <a:schemeClr val="dk1"/>
                </a:solidFill>
                <a:latin typeface="Futura PT Book" panose="020B0502020204020303" pitchFamily="34" charset="0"/>
                <a:ea typeface="Century Gothic"/>
                <a:cs typeface="Century Gothic"/>
                <a:sym typeface="Century Gothic"/>
              </a:rPr>
              <a:t>enactivism</a:t>
            </a:r>
            <a:r>
              <a:rPr lang="en-GB" sz="1200" i="0" u="none" strike="noStrike" cap="none" dirty="0">
                <a:solidFill>
                  <a:schemeClr val="dk1"/>
                </a:solidFill>
                <a:latin typeface="Futura PT Book" panose="020B0502020204020303" pitchFamily="34" charset="0"/>
                <a:ea typeface="Century Gothic"/>
                <a:cs typeface="Century Gothic"/>
                <a:sym typeface="Century Gothic"/>
              </a:rPr>
              <a:t> and anthropology with morphological methods such as the typological-processual or Space syntax approaches can be established through the concepts of embodied cognition, familiarity, horizon, habit, and lifeworld. </a:t>
            </a:r>
          </a:p>
          <a:p>
            <a:endParaRPr lang="LID4096" b="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626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As Thiemo Breyer has put it, through the lens of phenomenology we aim to discern the underlying structure of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perception and cognition that gives rise to our understanding of the typicality of diverse urban landscapes.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Combining phenomenology and urban morphology allows us to go further. The innovative potential of the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framing of this workshop lay in the investigation of the complex interplay between human experience, urban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environment and the nature of typical situations (Husserl), focusing on how they shape our lived experience and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define well-being in urban environments. Types allow for the emergence of legible and coherent urban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environments, contributing to the formation of recognisable urban identities and fostering a sense of place and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belonging. Habitual patterns of use and behaviour also play a crucial role in sharpening the usability of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architectural spaces. Buildings contain elements that facilitate and support habitual activities, such as intuitive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wayfinding systems and efficient circulation patterns. The concept of habit extends to the wider urban context,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where the layout and configuration of streets and neighbourhoods influence daily routines and the relationship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between rationality and experience. By aligning architectural design with habitual behaviour and routine, </a:t>
            </a:r>
          </a:p>
          <a:p>
            <a:pPr marL="0" marR="0" lvl="0" indent="457200" algn="l" rtl="0">
              <a:lnSpc>
                <a:spcPct val="150000"/>
              </a:lnSpc>
              <a:spcBef>
                <a:spcPts val="0"/>
              </a:spcBef>
              <a:spcAft>
                <a:spcPts val="0"/>
              </a:spcAft>
              <a:buClr>
                <a:srgbClr val="000000"/>
              </a:buClr>
              <a:buSzPts val="1900"/>
              <a:buFont typeface="Arial"/>
              <a:buNone/>
            </a:pPr>
            <a:r>
              <a:rPr lang="en-GB" sz="1200" b="0" i="0" u="none" strike="noStrike" cap="none" dirty="0">
                <a:solidFill>
                  <a:schemeClr val="dk1"/>
                </a:solidFill>
                <a:latin typeface="Futura PT Book" panose="020B0502020204020303" pitchFamily="34" charset="0"/>
                <a:ea typeface="Century Gothic"/>
                <a:cs typeface="Century Gothic"/>
                <a:sym typeface="Century Gothic"/>
              </a:rPr>
              <a:t>architects and urban designers may enhance the user’s experience of the built environment.</a:t>
            </a:r>
            <a:endParaRPr lang="en-GB" sz="105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lang="en-GB" sz="105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lang="en-GB" sz="10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lang="en-GB" sz="10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lang="en-GB" sz="1050" b="0" i="0" u="none" strike="noStrike" cap="none" dirty="0">
              <a:solidFill>
                <a:schemeClr val="dk1"/>
              </a:solidFill>
              <a:latin typeface="Futura PT Book" panose="020B0502020204020303" pitchFamily="34" charset="0"/>
              <a:ea typeface="Century Gothic"/>
              <a:cs typeface="Century Gothic"/>
              <a:sym typeface="Century Gothic"/>
            </a:endParaRPr>
          </a:p>
          <a:p>
            <a:endParaRPr lang="LID4096" b="0" dirty="0">
              <a:latin typeface="Futura PT Book" panose="020B0502020204020303"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9864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63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5"/>
        <p:cNvGrpSpPr/>
        <p:nvPr/>
      </p:nvGrpSpPr>
      <p:grpSpPr>
        <a:xfrm>
          <a:off x="0" y="0"/>
          <a:ext cx="0" cy="0"/>
          <a:chOff x="0" y="0"/>
          <a:chExt cx="0" cy="0"/>
        </a:xfrm>
      </p:grpSpPr>
      <p:sp>
        <p:nvSpPr>
          <p:cNvPr id="26" name="Google Shape;26;p23"/>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3"/>
          <p:cNvSpPr txBox="1">
            <a:spLocks noGrp="1"/>
          </p:cNvSpPr>
          <p:nvPr>
            <p:ph type="body" idx="1"/>
          </p:nvPr>
        </p:nvSpPr>
        <p:spPr>
          <a:xfrm>
            <a:off x="609521" y="1600202"/>
            <a:ext cx="10971372"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23"/>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3"/>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3"/>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1"/>
        <p:cNvGrpSpPr/>
        <p:nvPr/>
      </p:nvGrpSpPr>
      <p:grpSpPr>
        <a:xfrm>
          <a:off x="0" y="0"/>
          <a:ext cx="0" cy="0"/>
          <a:chOff x="0" y="0"/>
          <a:chExt cx="0" cy="0"/>
        </a:xfrm>
      </p:grpSpPr>
      <p:sp>
        <p:nvSpPr>
          <p:cNvPr id="32" name="Google Shape;32;p24"/>
          <p:cNvSpPr txBox="1">
            <a:spLocks noGrp="1"/>
          </p:cNvSpPr>
          <p:nvPr>
            <p:ph type="title"/>
          </p:nvPr>
        </p:nvSpPr>
        <p:spPr>
          <a:xfrm>
            <a:off x="962959" y="4406902"/>
            <a:ext cx="10361851"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4"/>
          <p:cNvSpPr txBox="1">
            <a:spLocks noGrp="1"/>
          </p:cNvSpPr>
          <p:nvPr>
            <p:ph type="body" idx="1"/>
          </p:nvPr>
        </p:nvSpPr>
        <p:spPr>
          <a:xfrm>
            <a:off x="962959" y="2906713"/>
            <a:ext cx="10361851"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24"/>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4"/>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7"/>
        <p:cNvGrpSpPr/>
        <p:nvPr/>
      </p:nvGrpSpPr>
      <p:grpSpPr>
        <a:xfrm>
          <a:off x="0" y="0"/>
          <a:ext cx="0" cy="0"/>
          <a:chOff x="0" y="0"/>
          <a:chExt cx="0" cy="0"/>
        </a:xfrm>
      </p:grpSpPr>
      <p:sp>
        <p:nvSpPr>
          <p:cNvPr id="38" name="Google Shape;38;p25"/>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5"/>
          <p:cNvSpPr txBox="1">
            <a:spLocks noGrp="1"/>
          </p:cNvSpPr>
          <p:nvPr>
            <p:ph type="body" idx="1"/>
          </p:nvPr>
        </p:nvSpPr>
        <p:spPr>
          <a:xfrm>
            <a:off x="609521" y="1600202"/>
            <a:ext cx="5384099"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25"/>
          <p:cNvSpPr txBox="1">
            <a:spLocks noGrp="1"/>
          </p:cNvSpPr>
          <p:nvPr>
            <p:ph type="body" idx="2"/>
          </p:nvPr>
        </p:nvSpPr>
        <p:spPr>
          <a:xfrm>
            <a:off x="6196793" y="1600202"/>
            <a:ext cx="5384099"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25"/>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5"/>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5"/>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4"/>
        <p:cNvGrpSpPr/>
        <p:nvPr/>
      </p:nvGrpSpPr>
      <p:grpSpPr>
        <a:xfrm>
          <a:off x="0" y="0"/>
          <a:ext cx="0" cy="0"/>
          <a:chOff x="0" y="0"/>
          <a:chExt cx="0" cy="0"/>
        </a:xfrm>
      </p:grpSpPr>
      <p:sp>
        <p:nvSpPr>
          <p:cNvPr id="45" name="Google Shape;45;p26"/>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6"/>
          <p:cNvSpPr txBox="1">
            <a:spLocks noGrp="1"/>
          </p:cNvSpPr>
          <p:nvPr>
            <p:ph type="body" idx="1"/>
          </p:nvPr>
        </p:nvSpPr>
        <p:spPr>
          <a:xfrm>
            <a:off x="609521" y="1535113"/>
            <a:ext cx="5386216"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26"/>
          <p:cNvSpPr txBox="1">
            <a:spLocks noGrp="1"/>
          </p:cNvSpPr>
          <p:nvPr>
            <p:ph type="body" idx="2"/>
          </p:nvPr>
        </p:nvSpPr>
        <p:spPr>
          <a:xfrm>
            <a:off x="609521" y="2174875"/>
            <a:ext cx="5386216"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26"/>
          <p:cNvSpPr txBox="1">
            <a:spLocks noGrp="1"/>
          </p:cNvSpPr>
          <p:nvPr>
            <p:ph type="body" idx="3"/>
          </p:nvPr>
        </p:nvSpPr>
        <p:spPr>
          <a:xfrm>
            <a:off x="6192561" y="1535113"/>
            <a:ext cx="5388332"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26"/>
          <p:cNvSpPr txBox="1">
            <a:spLocks noGrp="1"/>
          </p:cNvSpPr>
          <p:nvPr>
            <p:ph type="body" idx="4"/>
          </p:nvPr>
        </p:nvSpPr>
        <p:spPr>
          <a:xfrm>
            <a:off x="6192561" y="2174875"/>
            <a:ext cx="5388332"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26"/>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6"/>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6"/>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3"/>
        <p:cNvGrpSpPr/>
        <p:nvPr/>
      </p:nvGrpSpPr>
      <p:grpSpPr>
        <a:xfrm>
          <a:off x="0" y="0"/>
          <a:ext cx="0" cy="0"/>
          <a:chOff x="0" y="0"/>
          <a:chExt cx="0" cy="0"/>
        </a:xfrm>
      </p:grpSpPr>
      <p:sp>
        <p:nvSpPr>
          <p:cNvPr id="54" name="Google Shape;54;p27"/>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7"/>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7"/>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8"/>
        <p:cNvGrpSpPr/>
        <p:nvPr/>
      </p:nvGrpSpPr>
      <p:grpSpPr>
        <a:xfrm>
          <a:off x="0" y="0"/>
          <a:ext cx="0" cy="0"/>
          <a:chOff x="0" y="0"/>
          <a:chExt cx="0" cy="0"/>
        </a:xfrm>
      </p:grpSpPr>
      <p:sp>
        <p:nvSpPr>
          <p:cNvPr id="59" name="Google Shape;59;p28"/>
          <p:cNvSpPr txBox="1">
            <a:spLocks noGrp="1"/>
          </p:cNvSpPr>
          <p:nvPr>
            <p:ph type="title"/>
          </p:nvPr>
        </p:nvSpPr>
        <p:spPr>
          <a:xfrm>
            <a:off x="609521" y="273050"/>
            <a:ext cx="4010562"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8"/>
          <p:cNvSpPr txBox="1">
            <a:spLocks noGrp="1"/>
          </p:cNvSpPr>
          <p:nvPr>
            <p:ph type="body" idx="1"/>
          </p:nvPr>
        </p:nvSpPr>
        <p:spPr>
          <a:xfrm>
            <a:off x="4766114" y="273052"/>
            <a:ext cx="6814779"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28"/>
          <p:cNvSpPr txBox="1">
            <a:spLocks noGrp="1"/>
          </p:cNvSpPr>
          <p:nvPr>
            <p:ph type="body" idx="2"/>
          </p:nvPr>
        </p:nvSpPr>
        <p:spPr>
          <a:xfrm>
            <a:off x="609521" y="1435102"/>
            <a:ext cx="4010562"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28"/>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8"/>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8"/>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29"/>
          <p:cNvSpPr txBox="1">
            <a:spLocks noGrp="1"/>
          </p:cNvSpPr>
          <p:nvPr>
            <p:ph type="title"/>
          </p:nvPr>
        </p:nvSpPr>
        <p:spPr>
          <a:xfrm>
            <a:off x="2389406" y="4800600"/>
            <a:ext cx="7314248"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9"/>
          <p:cNvSpPr>
            <a:spLocks noGrp="1"/>
          </p:cNvSpPr>
          <p:nvPr>
            <p:ph type="pic" idx="2"/>
          </p:nvPr>
        </p:nvSpPr>
        <p:spPr>
          <a:xfrm>
            <a:off x="2389406" y="612775"/>
            <a:ext cx="7314248" cy="4114800"/>
          </a:xfrm>
          <a:prstGeom prst="rect">
            <a:avLst/>
          </a:prstGeom>
          <a:noFill/>
          <a:ln>
            <a:noFill/>
          </a:ln>
        </p:spPr>
      </p:sp>
      <p:sp>
        <p:nvSpPr>
          <p:cNvPr id="68" name="Google Shape;68;p29"/>
          <p:cNvSpPr txBox="1">
            <a:spLocks noGrp="1"/>
          </p:cNvSpPr>
          <p:nvPr>
            <p:ph type="body" idx="1"/>
          </p:nvPr>
        </p:nvSpPr>
        <p:spPr>
          <a:xfrm>
            <a:off x="2389406" y="5367338"/>
            <a:ext cx="7314248"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9"/>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9"/>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9"/>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0"/>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0"/>
          <p:cNvSpPr txBox="1">
            <a:spLocks noGrp="1"/>
          </p:cNvSpPr>
          <p:nvPr>
            <p:ph type="body" idx="1"/>
          </p:nvPr>
        </p:nvSpPr>
        <p:spPr>
          <a:xfrm rot="5400000">
            <a:off x="3832226" y="-1622503"/>
            <a:ext cx="4525963" cy="1097137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30"/>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0"/>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1"/>
          <p:cNvSpPr txBox="1">
            <a:spLocks noGrp="1"/>
          </p:cNvSpPr>
          <p:nvPr>
            <p:ph type="title"/>
          </p:nvPr>
        </p:nvSpPr>
        <p:spPr>
          <a:xfrm rot="5400000">
            <a:off x="7283708" y="1828981"/>
            <a:ext cx="5851525" cy="2742843"/>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1"/>
          <p:cNvSpPr txBox="1">
            <a:spLocks noGrp="1"/>
          </p:cNvSpPr>
          <p:nvPr>
            <p:ph type="body" idx="1"/>
          </p:nvPr>
        </p:nvSpPr>
        <p:spPr>
          <a:xfrm rot="5400000">
            <a:off x="1696436" y="-812275"/>
            <a:ext cx="5851525" cy="802535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31"/>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1"/>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1"/>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609521" y="274638"/>
            <a:ext cx="10971372"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609521" y="1600202"/>
            <a:ext cx="10971372"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dt" idx="10"/>
          </p:nvPr>
        </p:nvSpPr>
        <p:spPr>
          <a:xfrm>
            <a:off x="609521" y="6356352"/>
            <a:ext cx="284443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0"/>
          <p:cNvSpPr txBox="1">
            <a:spLocks noGrp="1"/>
          </p:cNvSpPr>
          <p:nvPr>
            <p:ph type="ftr" idx="11"/>
          </p:nvPr>
        </p:nvSpPr>
        <p:spPr>
          <a:xfrm>
            <a:off x="4165058" y="6356352"/>
            <a:ext cx="3860297"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0"/>
          <p:cNvSpPr txBox="1">
            <a:spLocks noGrp="1"/>
          </p:cNvSpPr>
          <p:nvPr>
            <p:ph type="sldNum" idx="12"/>
          </p:nvPr>
        </p:nvSpPr>
        <p:spPr>
          <a:xfrm>
            <a:off x="8736463" y="6356352"/>
            <a:ext cx="284443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png"/><Relationship Id="rId4" Type="http://schemas.microsoft.com/office/2007/relationships/hdphoto" Target="../media/hdphoto2.wdp"/><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4.wd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5.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6.wdp"/><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7.wdp"/><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27DD0F70-AC4A-A205-96F1-CACCE6B6F453}"/>
              </a:ext>
            </a:extLst>
          </p:cNvPr>
          <p:cNvSpPr/>
          <p:nvPr/>
        </p:nvSpPr>
        <p:spPr>
          <a:xfrm>
            <a:off x="0" y="1276519"/>
            <a:ext cx="2491743"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noGrp="1" noRot="1" noMove="1" noResize="1" noEditPoints="1" noAdjustHandles="1" noChangeArrowheads="1" noChangeShapeType="1"/>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6DC389B6-94EF-B0FD-C25C-6EEA38F6AD07}"/>
              </a:ext>
            </a:extLst>
          </p:cNvPr>
          <p:cNvSpPr/>
          <p:nvPr/>
        </p:nvSpPr>
        <p:spPr>
          <a:xfrm>
            <a:off x="6117664" y="1285484"/>
            <a:ext cx="6072749"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4" name="Google Shape;90;p1">
            <a:extLst>
              <a:ext uri="{FF2B5EF4-FFF2-40B4-BE49-F238E27FC236}">
                <a16:creationId xmlns:a16="http://schemas.microsoft.com/office/drawing/2014/main" id="{E86AADE8-FB80-2EDB-A65A-4FB58721C45F}"/>
              </a:ext>
            </a:extLst>
          </p:cNvPr>
          <p:cNvSpPr txBox="1"/>
          <p:nvPr/>
        </p:nvSpPr>
        <p:spPr>
          <a:xfrm>
            <a:off x="6095205" y="1247487"/>
            <a:ext cx="5980826" cy="1325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GB" sz="2400" b="1" i="0" u="none" strike="noStrike" cap="none" dirty="0">
                <a:solidFill>
                  <a:schemeClr val="bg1"/>
                </a:solidFill>
                <a:latin typeface="Futura PT Bold" panose="020B0902020204020203" pitchFamily="34" charset="0"/>
                <a:ea typeface="Century Gothic"/>
                <a:cs typeface="Century Gothic"/>
                <a:sym typeface="Century Gothic"/>
              </a:rPr>
              <a:t>THE ROLE OF TYPIFICATION IN PHENOMENOLOGY AND URBAN MORPHOLOGY</a:t>
            </a:r>
          </a:p>
          <a:p>
            <a:pPr marL="0" marR="0" lvl="0" indent="0" algn="l" rtl="0">
              <a:spcBef>
                <a:spcPts val="0"/>
              </a:spcBef>
              <a:spcAft>
                <a:spcPts val="0"/>
              </a:spcAft>
              <a:buClr>
                <a:srgbClr val="000000"/>
              </a:buClr>
              <a:buSzPts val="1100"/>
              <a:buFont typeface="Arial"/>
              <a:buNone/>
            </a:pPr>
            <a:endParaRPr lang="en-GB" sz="2400" b="1" dirty="0">
              <a:solidFill>
                <a:schemeClr val="bg1"/>
              </a:solidFill>
              <a:latin typeface="Futura PT Bold" panose="020B0902020204020203" pitchFamily="34" charset="0"/>
              <a:ea typeface="Century Gothic"/>
              <a:cs typeface="Century Gothic"/>
              <a:sym typeface="Century Gothic"/>
            </a:endParaRPr>
          </a:p>
          <a:p>
            <a:pPr marL="0" marR="0" lvl="0" indent="0" algn="l" rtl="0">
              <a:spcBef>
                <a:spcPts val="0"/>
              </a:spcBef>
              <a:spcAft>
                <a:spcPts val="0"/>
              </a:spcAft>
              <a:buClr>
                <a:schemeClr val="dk1"/>
              </a:buClr>
              <a:buSzPts val="1100"/>
              <a:buFont typeface="Arial"/>
              <a:buNone/>
            </a:pPr>
            <a:r>
              <a:rPr lang="en-US" sz="1600" b="0" i="0" u="none" strike="noStrike" cap="none" dirty="0">
                <a:solidFill>
                  <a:schemeClr val="bg1"/>
                </a:solidFill>
                <a:latin typeface="Futura PT Book" panose="020B0502020204020303" pitchFamily="34" charset="0"/>
                <a:ea typeface="Century Gothic"/>
                <a:cs typeface="Century Gothic"/>
                <a:sym typeface="Century Gothic"/>
              </a:rPr>
              <a:t>Dr. Daria Belova</a:t>
            </a:r>
            <a:r>
              <a:rPr lang="en-GB" sz="1600" b="0" i="0" u="none" strike="noStrike" cap="none" dirty="0">
                <a:solidFill>
                  <a:schemeClr val="bg1"/>
                </a:solidFill>
                <a:latin typeface="Futura PT Book" panose="020B0502020204020303" pitchFamily="34" charset="0"/>
                <a:ea typeface="Century Gothic"/>
                <a:cs typeface="Century Gothic"/>
                <a:sym typeface="Century Gothic"/>
              </a:rPr>
              <a:t>¹</a:t>
            </a:r>
            <a:r>
              <a:rPr lang="en-US" sz="1600" b="0" i="0" u="none" strike="noStrike" cap="none" dirty="0">
                <a:solidFill>
                  <a:schemeClr val="bg1"/>
                </a:solidFill>
                <a:latin typeface="Futura PT Book" panose="020B0502020204020303" pitchFamily="34" charset="0"/>
                <a:ea typeface="Century Gothic"/>
                <a:cs typeface="Century Gothic"/>
                <a:sym typeface="Century Gothic"/>
              </a:rPr>
              <a:t>, Dr. Prof. Sylvain </a:t>
            </a:r>
            <a:r>
              <a:rPr lang="en-US" sz="1600" b="0" i="0" u="none" strike="noStrike" cap="none" dirty="0" err="1">
                <a:solidFill>
                  <a:schemeClr val="bg1"/>
                </a:solidFill>
                <a:latin typeface="Futura PT Book" panose="020B0502020204020303" pitchFamily="34" charset="0"/>
                <a:ea typeface="Century Gothic"/>
                <a:cs typeface="Century Gothic"/>
                <a:sym typeface="Century Gothic"/>
              </a:rPr>
              <a:t>Malfroy</a:t>
            </a:r>
            <a:r>
              <a:rPr lang="en-GB" sz="1600" b="0" i="0" u="none" strike="noStrike" cap="none" dirty="0">
                <a:solidFill>
                  <a:schemeClr val="bg1"/>
                </a:solidFill>
                <a:latin typeface="Futura PT Book" panose="020B0502020204020303" pitchFamily="34" charset="0"/>
                <a:ea typeface="Century Gothic"/>
                <a:cs typeface="Century Gothic"/>
                <a:sym typeface="Century Gothic"/>
              </a:rPr>
              <a:t>²</a:t>
            </a:r>
            <a:r>
              <a:rPr lang="en-US" sz="1600" b="0" i="0" u="none" strike="noStrike" cap="none" dirty="0">
                <a:solidFill>
                  <a:schemeClr val="bg1"/>
                </a:solidFill>
                <a:latin typeface="Futura PT Book" panose="020B0502020204020303" pitchFamily="34" charset="0"/>
                <a:ea typeface="Century Gothic"/>
                <a:cs typeface="Century Gothic"/>
                <a:sym typeface="Century Gothic"/>
              </a:rPr>
              <a:t>, Dr. Erik Norman </a:t>
            </a:r>
            <a:r>
              <a:rPr lang="en-US" sz="1600" b="0" i="0" u="none" strike="noStrike" cap="none" dirty="0" err="1">
                <a:solidFill>
                  <a:schemeClr val="bg1"/>
                </a:solidFill>
                <a:latin typeface="Futura PT Book" panose="020B0502020204020303" pitchFamily="34" charset="0"/>
                <a:ea typeface="Century Gothic"/>
                <a:cs typeface="Century Gothic"/>
                <a:sym typeface="Century Gothic"/>
              </a:rPr>
              <a:t>Dzwiza-Ohlsen</a:t>
            </a:r>
            <a:r>
              <a:rPr lang="en-GB" sz="1600" b="0" i="0" u="none" strike="noStrike" cap="none" dirty="0">
                <a:solidFill>
                  <a:schemeClr val="bg1"/>
                </a:solidFill>
                <a:latin typeface="Futura PT Book" panose="020B0502020204020303" pitchFamily="34" charset="0"/>
                <a:ea typeface="Century Gothic"/>
                <a:cs typeface="Century Gothic"/>
                <a:sym typeface="Century Gothic"/>
              </a:rPr>
              <a:t>³</a:t>
            </a:r>
            <a:r>
              <a:rPr lang="en-US" sz="1600" b="0" i="0" u="none" strike="noStrike" cap="none" dirty="0">
                <a:solidFill>
                  <a:schemeClr val="bg1"/>
                </a:solidFill>
                <a:latin typeface="Futura PT Book" panose="020B0502020204020303" pitchFamily="34" charset="0"/>
                <a:ea typeface="Century Gothic"/>
                <a:cs typeface="Century Gothic"/>
                <a:sym typeface="Century Gothic"/>
              </a:rPr>
              <a:t>, Urs Primas</a:t>
            </a:r>
            <a:r>
              <a:rPr lang="en-GB" sz="1600" baseline="30000" dirty="0">
                <a:solidFill>
                  <a:schemeClr val="bg1"/>
                </a:solidFill>
                <a:effectLst/>
                <a:latin typeface="Calibri" panose="020F0502020204030204" pitchFamily="34" charset="0"/>
                <a:ea typeface="Times New Roman" panose="02020603050405020304" pitchFamily="18" charset="0"/>
              </a:rPr>
              <a:t>4</a:t>
            </a:r>
          </a:p>
          <a:p>
            <a:pPr marL="0" marR="0" lvl="0" indent="0" algn="l" rtl="0">
              <a:lnSpc>
                <a:spcPct val="115000"/>
              </a:lnSpc>
              <a:spcBef>
                <a:spcPts val="0"/>
              </a:spcBef>
              <a:spcAft>
                <a:spcPts val="0"/>
              </a:spcAft>
              <a:buClr>
                <a:schemeClr val="dk1"/>
              </a:buClr>
              <a:buSzPts val="11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l" rtl="0">
              <a:lnSpc>
                <a:spcPct val="115000"/>
              </a:lnSpc>
              <a:spcBef>
                <a:spcPts val="0"/>
              </a:spcBef>
              <a:spcAft>
                <a:spcPts val="0"/>
              </a:spcAft>
              <a:buClr>
                <a:schemeClr val="dk1"/>
              </a:buClr>
              <a:buSzPts val="1100"/>
              <a:buFont typeface="Arial"/>
              <a:buNone/>
            </a:pPr>
            <a:r>
              <a:rPr lang="en-GB" sz="900" b="0" i="0" u="none" strike="noStrike" cap="none" dirty="0">
                <a:solidFill>
                  <a:schemeClr val="bg1"/>
                </a:solidFill>
                <a:latin typeface="Futura PT Book" panose="020B0502020204020303" pitchFamily="34" charset="0"/>
                <a:ea typeface="Century Gothic"/>
                <a:cs typeface="Century Gothic"/>
                <a:sym typeface="Century Gothic"/>
              </a:rPr>
              <a:t>¹Visiting researcher (Husserl Archives Cologne, Faculty of Arts and Humanities, University of Cologne), Germany,</a:t>
            </a:r>
          </a:p>
          <a:p>
            <a:pPr marL="0" marR="0" lvl="0" indent="0" algn="l" rtl="0">
              <a:lnSpc>
                <a:spcPct val="115000"/>
              </a:lnSpc>
              <a:spcBef>
                <a:spcPts val="0"/>
              </a:spcBef>
              <a:spcAft>
                <a:spcPts val="0"/>
              </a:spcAft>
              <a:buClr>
                <a:schemeClr val="dk1"/>
              </a:buClr>
              <a:buSzPts val="1100"/>
              <a:buFont typeface="Arial"/>
              <a:buNone/>
            </a:pPr>
            <a:r>
              <a:rPr lang="en-GB" sz="900" b="0" i="0" u="none" strike="noStrike" cap="none" dirty="0">
                <a:solidFill>
                  <a:schemeClr val="bg1"/>
                </a:solidFill>
                <a:latin typeface="Futura PT Book" panose="020B0502020204020303" pitchFamily="34" charset="0"/>
                <a:ea typeface="Century Gothic"/>
                <a:cs typeface="Century Gothic"/>
                <a:sym typeface="Century Gothic"/>
              </a:rPr>
              <a:t>dariia.belova@gmail.com</a:t>
            </a:r>
          </a:p>
          <a:p>
            <a:pPr marL="0" marR="0" lvl="0" indent="0" algn="l" rtl="0">
              <a:lnSpc>
                <a:spcPct val="115000"/>
              </a:lnSpc>
              <a:spcBef>
                <a:spcPts val="0"/>
              </a:spcBef>
              <a:spcAft>
                <a:spcPts val="0"/>
              </a:spcAft>
              <a:buClr>
                <a:schemeClr val="dk1"/>
              </a:buClr>
              <a:buSzPts val="1100"/>
              <a:buFont typeface="Arial"/>
              <a:buNone/>
            </a:pPr>
            <a:r>
              <a:rPr lang="en-GB" sz="900" b="0" i="0" u="none" strike="noStrike" cap="none" dirty="0">
                <a:solidFill>
                  <a:schemeClr val="bg1"/>
                </a:solidFill>
                <a:latin typeface="Futura PT Book" panose="020B0502020204020303" pitchFamily="34" charset="0"/>
                <a:ea typeface="Century Gothic"/>
                <a:cs typeface="Century Gothic"/>
                <a:sym typeface="Century Gothic"/>
              </a:rPr>
              <a:t>² Former Professor (Institute Urban Landscape, Department of Architecture, Zurich University of Applied Sciences) Switzerland, sylvain.malfroy@bluewin.ch</a:t>
            </a:r>
          </a:p>
          <a:p>
            <a:pPr marL="0" marR="0" lvl="0" indent="0" algn="l" rtl="0">
              <a:lnSpc>
                <a:spcPct val="115000"/>
              </a:lnSpc>
              <a:spcBef>
                <a:spcPts val="0"/>
              </a:spcBef>
              <a:spcAft>
                <a:spcPts val="0"/>
              </a:spcAft>
              <a:buClr>
                <a:schemeClr val="dk1"/>
              </a:buClr>
              <a:buSzPts val="1100"/>
              <a:buFont typeface="Arial"/>
              <a:buNone/>
            </a:pPr>
            <a:r>
              <a:rPr lang="en-GB" sz="900" b="0" i="0" u="none" strike="noStrike" cap="none" dirty="0">
                <a:solidFill>
                  <a:schemeClr val="bg1"/>
                </a:solidFill>
                <a:latin typeface="Futura PT Book" panose="020B0502020204020303" pitchFamily="34" charset="0"/>
                <a:ea typeface="Century Gothic"/>
                <a:cs typeface="Century Gothic"/>
                <a:sym typeface="Century Gothic"/>
              </a:rPr>
              <a:t>³Researcher (Husserl Archives Cologne, Faculty of Arts and Humanities, University of Cologne), Germany, edzwiza@uni-koeln.de</a:t>
            </a:r>
          </a:p>
          <a:p>
            <a:pPr marL="0" marR="0" lvl="0" indent="0" algn="l" rtl="0">
              <a:lnSpc>
                <a:spcPct val="115000"/>
              </a:lnSpc>
              <a:spcBef>
                <a:spcPts val="0"/>
              </a:spcBef>
              <a:spcAft>
                <a:spcPts val="0"/>
              </a:spcAft>
              <a:buClr>
                <a:schemeClr val="dk1"/>
              </a:buClr>
              <a:buSzPts val="1100"/>
              <a:buFont typeface="Arial"/>
              <a:buNone/>
            </a:pPr>
            <a:r>
              <a:rPr lang="en-GB" sz="1050" baseline="30000" dirty="0">
                <a:solidFill>
                  <a:schemeClr val="bg1"/>
                </a:solidFill>
                <a:effectLst/>
                <a:latin typeface="Calibri" panose="020F0502020204030204" pitchFamily="34" charset="0"/>
                <a:ea typeface="Times New Roman" panose="02020603050405020304" pitchFamily="18" charset="0"/>
              </a:rPr>
              <a:t>4</a:t>
            </a:r>
            <a:r>
              <a:rPr lang="en-GB" sz="900" b="0" i="0" u="none" strike="noStrike" cap="none" dirty="0">
                <a:solidFill>
                  <a:schemeClr val="bg1"/>
                </a:solidFill>
                <a:latin typeface="Futura PT Book" panose="020B0502020204020303" pitchFamily="34" charset="0"/>
                <a:ea typeface="Century Gothic"/>
                <a:cs typeface="Century Gothic"/>
                <a:sym typeface="Century Gothic"/>
              </a:rPr>
              <a:t>Lecturer (Institute for Urban Landscape, Department of Architecture, Zurich University of Applied Sciences), Switzerland, prim@zhaw.ch</a:t>
            </a:r>
          </a:p>
          <a:p>
            <a:pPr marL="0" marR="0" lvl="0" indent="0" algn="l" rtl="0">
              <a:lnSpc>
                <a:spcPct val="115000"/>
              </a:lnSpc>
              <a:spcBef>
                <a:spcPts val="0"/>
              </a:spcBef>
              <a:spcAft>
                <a:spcPts val="0"/>
              </a:spcAft>
              <a:buClr>
                <a:schemeClr val="dk1"/>
              </a:buClr>
              <a:buSzPts val="1100"/>
              <a:buFont typeface="Arial"/>
              <a:buNone/>
            </a:pPr>
            <a:endParaRPr sz="9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Futura PT Book" panose="020B0502020204020303" pitchFamily="34" charset="0"/>
              <a:ea typeface="Century Gothic"/>
              <a:cs typeface="Century Gothic"/>
              <a:sym typeface="Century Gothic"/>
            </a:endParaRPr>
          </a:p>
        </p:txBody>
      </p:sp>
      <p:pic>
        <p:nvPicPr>
          <p:cNvPr id="65" name="Picture 64" descr="A green circle with white text&#10;&#10;Description automatically generated">
            <a:extLst>
              <a:ext uri="{FF2B5EF4-FFF2-40B4-BE49-F238E27FC236}">
                <a16:creationId xmlns:a16="http://schemas.microsoft.com/office/drawing/2014/main" id="{F8476B52-40B6-BAC0-7AFD-8B36B9C26AD7}"/>
              </a:ext>
            </a:extLst>
          </p:cNvPr>
          <p:cNvPicPr>
            <a:picLocks noChangeAspect="1"/>
          </p:cNvPicPr>
          <p:nvPr/>
        </p:nvPicPr>
        <p:blipFill>
          <a:blip r:embed="rId2"/>
          <a:stretch>
            <a:fillRect/>
          </a:stretch>
        </p:blipFill>
        <p:spPr>
          <a:xfrm>
            <a:off x="1532152" y="1477376"/>
            <a:ext cx="3221621" cy="3218616"/>
          </a:xfrm>
          <a:prstGeom prst="rect">
            <a:avLst/>
          </a:prstGeom>
        </p:spPr>
      </p:pic>
      <p:sp>
        <p:nvSpPr>
          <p:cNvPr id="66" name="Google Shape;90;p1">
            <a:extLst>
              <a:ext uri="{FF2B5EF4-FFF2-40B4-BE49-F238E27FC236}">
                <a16:creationId xmlns:a16="http://schemas.microsoft.com/office/drawing/2014/main" id="{7105354D-CEF4-02EB-B175-13D111D56571}"/>
              </a:ext>
            </a:extLst>
          </p:cNvPr>
          <p:cNvSpPr txBox="1"/>
          <p:nvPr/>
        </p:nvSpPr>
        <p:spPr>
          <a:xfrm>
            <a:off x="6014694" y="5550578"/>
            <a:ext cx="5486802" cy="116967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100"/>
              <a:buFont typeface="Arial"/>
              <a:buNone/>
            </a:pPr>
            <a:r>
              <a:rPr lang="en-GB" sz="2400" b="1" i="0" u="none" strike="noStrike" cap="none" dirty="0">
                <a:solidFill>
                  <a:srgbClr val="92D050"/>
                </a:solidFill>
                <a:latin typeface="Futura PT Bold" panose="020B0902020204020203" pitchFamily="34" charset="0"/>
                <a:ea typeface="Century Gothic"/>
                <a:cs typeface="Century Gothic"/>
                <a:sym typeface="Century Gothic"/>
              </a:rPr>
              <a:t>INTERNATIONAL SEMINAR ON URBAN FORM</a:t>
            </a: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92D050"/>
              </a:solidFill>
              <a:latin typeface="Futura PT Book" panose="020B0502020204020303" pitchFamily="34" charset="0"/>
              <a:ea typeface="Century Gothic"/>
              <a:cs typeface="Century Gothic"/>
              <a:sym typeface="Century Gothic"/>
            </a:endParaRPr>
          </a:p>
        </p:txBody>
      </p:sp>
      <p:pic>
        <p:nvPicPr>
          <p:cNvPr id="67" name="Picture 66">
            <a:extLst>
              <a:ext uri="{FF2B5EF4-FFF2-40B4-BE49-F238E27FC236}">
                <a16:creationId xmlns:a16="http://schemas.microsoft.com/office/drawing/2014/main" id="{9B96F817-71E4-D492-0429-25076607BBF0}"/>
              </a:ext>
            </a:extLst>
          </p:cNvPr>
          <p:cNvPicPr>
            <a:picLocks noChangeAspect="1"/>
          </p:cNvPicPr>
          <p:nvPr/>
        </p:nvPicPr>
        <p:blipFill rotWithShape="1">
          <a:blip r:embed="rId3"/>
          <a:srcRect l="6327" t="75983" r="64326" b="18262"/>
          <a:stretch/>
        </p:blipFill>
        <p:spPr>
          <a:xfrm>
            <a:off x="323767" y="5720025"/>
            <a:ext cx="2012843" cy="558311"/>
          </a:xfrm>
          <a:prstGeom prst="rect">
            <a:avLst/>
          </a:prstGeom>
        </p:spPr>
      </p:pic>
      <p:pic>
        <p:nvPicPr>
          <p:cNvPr id="68" name="Google Shape;89;p1">
            <a:extLst>
              <a:ext uri="{FF2B5EF4-FFF2-40B4-BE49-F238E27FC236}">
                <a16:creationId xmlns:a16="http://schemas.microsoft.com/office/drawing/2014/main" id="{08B5CEFD-EFC9-B77B-BF8B-1D612214202D}"/>
              </a:ext>
            </a:extLst>
          </p:cNvPr>
          <p:cNvPicPr preferRelativeResize="0"/>
          <p:nvPr/>
        </p:nvPicPr>
        <p:blipFill rotWithShape="1">
          <a:blip r:embed="rId4">
            <a:alphaModFix/>
          </a:blip>
          <a:srcRect r="60450"/>
          <a:stretch/>
        </p:blipFill>
        <p:spPr>
          <a:xfrm>
            <a:off x="2507928" y="5642089"/>
            <a:ext cx="1293493" cy="636242"/>
          </a:xfrm>
          <a:prstGeom prst="rect">
            <a:avLst/>
          </a:prstGeom>
          <a:noFill/>
          <a:ln>
            <a:noFill/>
          </a:ln>
        </p:spPr>
      </p:pic>
      <p:pic>
        <p:nvPicPr>
          <p:cNvPr id="69" name="Picture 68" descr="A black background with a black square&#10;&#10;Description automatically generated with medium confidence">
            <a:extLst>
              <a:ext uri="{FF2B5EF4-FFF2-40B4-BE49-F238E27FC236}">
                <a16:creationId xmlns:a16="http://schemas.microsoft.com/office/drawing/2014/main" id="{EC542045-8B41-B413-EFC0-0130AD97CE61}"/>
              </a:ext>
            </a:extLst>
          </p:cNvPr>
          <p:cNvPicPr>
            <a:picLocks noChangeAspect="1"/>
          </p:cNvPicPr>
          <p:nvPr/>
        </p:nvPicPr>
        <p:blipFill>
          <a:blip r:embed="rId5"/>
          <a:stretch>
            <a:fillRect/>
          </a:stretch>
        </p:blipFill>
        <p:spPr>
          <a:xfrm>
            <a:off x="3988886" y="5642822"/>
            <a:ext cx="1714525" cy="635509"/>
          </a:xfrm>
          <a:prstGeom prst="rect">
            <a:avLst/>
          </a:prstGeom>
        </p:spPr>
      </p:pic>
    </p:spTree>
    <p:extLst>
      <p:ext uri="{BB962C8B-B14F-4D97-AF65-F5344CB8AC3E}">
        <p14:creationId xmlns:p14="http://schemas.microsoft.com/office/powerpoint/2010/main" val="1792335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27DD0F70-AC4A-A205-96F1-CACCE6B6F453}"/>
              </a:ext>
            </a:extLst>
          </p:cNvPr>
          <p:cNvSpPr/>
          <p:nvPr/>
        </p:nvSpPr>
        <p:spPr>
          <a:xfrm>
            <a:off x="0" y="1276519"/>
            <a:ext cx="2491743"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55" name="Picture 54">
            <a:extLst>
              <a:ext uri="{FF2B5EF4-FFF2-40B4-BE49-F238E27FC236}">
                <a16:creationId xmlns:a16="http://schemas.microsoft.com/office/drawing/2014/main" id="{E8BF81E8-D39F-841D-BD87-7859616C1670}"/>
              </a:ext>
            </a:extLst>
          </p:cNvPr>
          <p:cNvPicPr>
            <a:picLocks noChangeAspect="1"/>
          </p:cNvPicPr>
          <p:nvPr/>
        </p:nvPicPr>
        <p:blipFill rotWithShape="1">
          <a:blip r:embed="rId3"/>
          <a:srcRect l="6327" t="33737" r="64326" b="28947"/>
          <a:stretch/>
        </p:blipFill>
        <p:spPr>
          <a:xfrm>
            <a:off x="492035" y="1258886"/>
            <a:ext cx="2012843" cy="3620034"/>
          </a:xfrm>
          <a:prstGeom prst="rect">
            <a:avLst/>
          </a:prstGeom>
        </p:spPr>
      </p:pic>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noGrp="1" noRot="1" noMove="1" noResize="1" noEditPoints="1" noAdjustHandles="1" noChangeArrowheads="1" noChangeShapeType="1"/>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35" name="Picture 34" descr="A black screen with white text&#10;&#10;Description automatically generated">
            <a:extLst>
              <a:ext uri="{FF2B5EF4-FFF2-40B4-BE49-F238E27FC236}">
                <a16:creationId xmlns:a16="http://schemas.microsoft.com/office/drawing/2014/main" id="{13120E43-A09F-33F9-B5E5-28AB4B6982A8}"/>
              </a:ext>
            </a:extLst>
          </p:cNvPr>
          <p:cNvPicPr>
            <a:picLocks noChangeAspect="1"/>
          </p:cNvPicPr>
          <p:nvPr/>
        </p:nvPicPr>
        <p:blipFill rotWithShape="1">
          <a:blip r:embed="rId4"/>
          <a:srcRect l="35613" t="55507" r="34868" b="17168"/>
          <a:stretch/>
        </p:blipFill>
        <p:spPr>
          <a:xfrm>
            <a:off x="3112606" y="1225357"/>
            <a:ext cx="2247147" cy="2941450"/>
          </a:xfrm>
          <a:prstGeom prst="rect">
            <a:avLst/>
          </a:prstGeom>
        </p:spPr>
      </p:pic>
      <p:pic>
        <p:nvPicPr>
          <p:cNvPr id="36" name="Picture 35" descr="A black screen with white text&#10;&#10;Description automatically generated">
            <a:extLst>
              <a:ext uri="{FF2B5EF4-FFF2-40B4-BE49-F238E27FC236}">
                <a16:creationId xmlns:a16="http://schemas.microsoft.com/office/drawing/2014/main" id="{A2330C29-ED20-340B-CD27-1F693D671EBE}"/>
              </a:ext>
            </a:extLst>
          </p:cNvPr>
          <p:cNvPicPr>
            <a:picLocks noChangeAspect="1"/>
          </p:cNvPicPr>
          <p:nvPr/>
        </p:nvPicPr>
        <p:blipFill rotWithShape="1">
          <a:blip r:embed="rId4"/>
          <a:srcRect l="185" t="83" r="13046" b="63356"/>
          <a:stretch/>
        </p:blipFill>
        <p:spPr>
          <a:xfrm>
            <a:off x="6095206" y="1288128"/>
            <a:ext cx="6095207" cy="3631763"/>
          </a:xfrm>
          <a:prstGeom prst="rect">
            <a:avLst/>
          </a:prstGeom>
        </p:spPr>
      </p:pic>
      <p:pic>
        <p:nvPicPr>
          <p:cNvPr id="37" name="Picture 36">
            <a:extLst>
              <a:ext uri="{FF2B5EF4-FFF2-40B4-BE49-F238E27FC236}">
                <a16:creationId xmlns:a16="http://schemas.microsoft.com/office/drawing/2014/main" id="{180B5AB5-254B-AE76-1361-F875754CD130}"/>
              </a:ext>
            </a:extLst>
          </p:cNvPr>
          <p:cNvPicPr>
            <a:picLocks noChangeAspect="1"/>
          </p:cNvPicPr>
          <p:nvPr/>
        </p:nvPicPr>
        <p:blipFill rotWithShape="1">
          <a:blip r:embed="rId3"/>
          <a:srcRect l="6327" t="75983" r="64326" b="18262"/>
          <a:stretch/>
        </p:blipFill>
        <p:spPr>
          <a:xfrm>
            <a:off x="323767" y="5720025"/>
            <a:ext cx="2012843" cy="558311"/>
          </a:xfrm>
          <a:prstGeom prst="rect">
            <a:avLst/>
          </a:prstGeom>
        </p:spPr>
      </p:pic>
      <p:pic>
        <p:nvPicPr>
          <p:cNvPr id="38" name="Google Shape;89;p1">
            <a:extLst>
              <a:ext uri="{FF2B5EF4-FFF2-40B4-BE49-F238E27FC236}">
                <a16:creationId xmlns:a16="http://schemas.microsoft.com/office/drawing/2014/main" id="{10D60650-A814-33BA-E47B-568B3908BBCB}"/>
              </a:ext>
            </a:extLst>
          </p:cNvPr>
          <p:cNvPicPr preferRelativeResize="0"/>
          <p:nvPr/>
        </p:nvPicPr>
        <p:blipFill rotWithShape="1">
          <a:blip r:embed="rId5">
            <a:alphaModFix/>
          </a:blip>
          <a:srcRect r="60450"/>
          <a:stretch/>
        </p:blipFill>
        <p:spPr>
          <a:xfrm>
            <a:off x="2507928" y="5642089"/>
            <a:ext cx="1293493" cy="636242"/>
          </a:xfrm>
          <a:prstGeom prst="rect">
            <a:avLst/>
          </a:prstGeom>
          <a:noFill/>
          <a:ln>
            <a:noFill/>
          </a:ln>
        </p:spPr>
      </p:pic>
      <p:pic>
        <p:nvPicPr>
          <p:cNvPr id="39" name="Picture 38" descr="A black background with a black square&#10;&#10;Description automatically generated with medium confidence">
            <a:extLst>
              <a:ext uri="{FF2B5EF4-FFF2-40B4-BE49-F238E27FC236}">
                <a16:creationId xmlns:a16="http://schemas.microsoft.com/office/drawing/2014/main" id="{F3A1147D-3E4E-7D1A-EB9B-B479AC0759AD}"/>
              </a:ext>
            </a:extLst>
          </p:cNvPr>
          <p:cNvPicPr>
            <a:picLocks noChangeAspect="1"/>
          </p:cNvPicPr>
          <p:nvPr/>
        </p:nvPicPr>
        <p:blipFill>
          <a:blip r:embed="rId6"/>
          <a:stretch>
            <a:fillRect/>
          </a:stretch>
        </p:blipFill>
        <p:spPr>
          <a:xfrm>
            <a:off x="3988886" y="5642822"/>
            <a:ext cx="1714525" cy="635509"/>
          </a:xfrm>
          <a:prstGeom prst="rect">
            <a:avLst/>
          </a:prstGeom>
        </p:spPr>
      </p:pic>
    </p:spTree>
    <p:extLst>
      <p:ext uri="{BB962C8B-B14F-4D97-AF65-F5344CB8AC3E}">
        <p14:creationId xmlns:p14="http://schemas.microsoft.com/office/powerpoint/2010/main" val="212634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25" name="Picture 24">
            <a:extLst>
              <a:ext uri="{FF2B5EF4-FFF2-40B4-BE49-F238E27FC236}">
                <a16:creationId xmlns:a16="http://schemas.microsoft.com/office/drawing/2014/main" id="{8F65C2F5-D2F3-84AE-C775-9F5F0A67EF02}"/>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9673E8D1-80BE-B87A-B457-295477DDA8D5}"/>
              </a:ext>
            </a:extLst>
          </p:cNvPr>
          <p:cNvPicPr/>
          <p:nvPr/>
        </p:nvPicPr>
        <p:blipFill>
          <a:blip r:embed="rId5"/>
          <a:stretch>
            <a:fillRect/>
          </a:stretch>
        </p:blipFill>
        <p:spPr>
          <a:xfrm>
            <a:off x="3334969" y="6260527"/>
            <a:ext cx="1277824" cy="473641"/>
          </a:xfrm>
          <a:prstGeom prst="rect">
            <a:avLst/>
          </a:prstGeom>
        </p:spPr>
      </p:pic>
      <p:sp>
        <p:nvSpPr>
          <p:cNvPr id="24" name="Google Shape;97;p2">
            <a:extLst>
              <a:ext uri="{FF2B5EF4-FFF2-40B4-BE49-F238E27FC236}">
                <a16:creationId xmlns:a16="http://schemas.microsoft.com/office/drawing/2014/main" id="{3E2FF5BF-2B83-83AF-BB68-A9EFC190F209}"/>
              </a:ext>
            </a:extLst>
          </p:cNvPr>
          <p:cNvSpPr txBox="1"/>
          <p:nvPr/>
        </p:nvSpPr>
        <p:spPr>
          <a:xfrm>
            <a:off x="232766" y="206397"/>
            <a:ext cx="11734249"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RESEARCH QUESTION AND TOPIC</a:t>
            </a:r>
          </a:p>
          <a:p>
            <a:pPr marL="0" marR="0" lvl="0" indent="0" rtl="0">
              <a:lnSpc>
                <a:spcPct val="100000"/>
              </a:lnSpc>
              <a:spcBef>
                <a:spcPts val="0"/>
              </a:spcBef>
              <a:spcAft>
                <a:spcPts val="0"/>
              </a:spcAft>
              <a:buClr>
                <a:srgbClr val="000000"/>
              </a:buClr>
              <a:buSzPts val="2800"/>
              <a:buFont typeface="Arial"/>
              <a:buNone/>
            </a:pPr>
            <a:endParaRPr lang="en-GB" sz="2800" b="1" i="0" u="none" strike="noStrike" cap="none" dirty="0">
              <a:solidFill>
                <a:srgbClr val="000000"/>
              </a:solidFill>
              <a:latin typeface="Futura PT Bold" panose="020B0902020204020203" pitchFamily="34" charset="0"/>
              <a:sym typeface="Arial"/>
            </a:endParaRPr>
          </a:p>
          <a:p>
            <a:pPr marL="0" marR="0" lvl="0" indent="0" rtl="0">
              <a:lnSpc>
                <a:spcPct val="100000"/>
              </a:lnSpc>
              <a:spcBef>
                <a:spcPts val="0"/>
              </a:spcBef>
              <a:spcAft>
                <a:spcPts val="0"/>
              </a:spcAft>
              <a:buClr>
                <a:srgbClr val="000000"/>
              </a:buClr>
              <a:buSzPts val="2800"/>
              <a:buFont typeface="Arial"/>
              <a:buNone/>
            </a:pPr>
            <a:endParaRPr lang="en-DE" sz="2800" b="1" i="0" u="none" strike="noStrike" cap="none" dirty="0">
              <a:solidFill>
                <a:srgbClr val="000000"/>
              </a:solidFill>
              <a:latin typeface="Futura PT Bold" panose="020B09020202040202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38" name="TextBox 37">
            <a:extLst>
              <a:ext uri="{FF2B5EF4-FFF2-40B4-BE49-F238E27FC236}">
                <a16:creationId xmlns:a16="http://schemas.microsoft.com/office/drawing/2014/main" id="{1A725A04-9E4A-85F0-0C55-84148C5E3A4B}"/>
              </a:ext>
            </a:extLst>
          </p:cNvPr>
          <p:cNvSpPr txBox="1"/>
          <p:nvPr/>
        </p:nvSpPr>
        <p:spPr>
          <a:xfrm>
            <a:off x="323767" y="1269726"/>
            <a:ext cx="11504614" cy="3121175"/>
          </a:xfrm>
          <a:prstGeom prst="rect">
            <a:avLst/>
          </a:prstGeom>
          <a:noFill/>
        </p:spPr>
        <p:txBody>
          <a:bodyPr wrap="square">
            <a:spAutoFit/>
          </a:bodyPr>
          <a:lstStyle/>
          <a:p>
            <a:pPr marL="342900" marR="0" lvl="0" indent="-34290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Typical elements</a:t>
            </a:r>
            <a:r>
              <a:rPr lang="en-GB" sz="1900" i="0" u="none" strike="noStrike" cap="none" dirty="0">
                <a:solidFill>
                  <a:schemeClr val="dk1"/>
                </a:solidFill>
                <a:latin typeface="Futura PT Book" panose="020B0502020204020303" pitchFamily="34" charset="0"/>
                <a:ea typeface="Century Gothic"/>
                <a:cs typeface="Century Gothic"/>
                <a:sym typeface="Century Gothic"/>
              </a:rPr>
              <a:t>, forms and patterns are the basis for many morphological approaches</a:t>
            </a:r>
            <a:r>
              <a:rPr lang="en-GB" sz="1900" dirty="0">
                <a:solidFill>
                  <a:schemeClr val="dk1"/>
                </a:solidFill>
                <a:latin typeface="Futura PT Book" panose="020B0502020204020303" pitchFamily="34" charset="0"/>
                <a:ea typeface="Century Gothic"/>
                <a:cs typeface="Century Gothic"/>
                <a:sym typeface="Century Gothic"/>
              </a:rPr>
              <a:t>.</a:t>
            </a:r>
            <a:r>
              <a:rPr lang="en-GB" sz="1900" i="0" u="none" strike="noStrike" cap="none" dirty="0">
                <a:solidFill>
                  <a:schemeClr val="dk1"/>
                </a:solidFill>
                <a:latin typeface="Futura PT Book" panose="020B0502020204020303" pitchFamily="34" charset="0"/>
                <a:ea typeface="Century Gothic"/>
                <a:cs typeface="Century Gothic"/>
                <a:sym typeface="Century Gothic"/>
              </a:rPr>
              <a:t> </a:t>
            </a:r>
            <a:r>
              <a:rPr lang="en-GB" sz="1900" dirty="0">
                <a:solidFill>
                  <a:schemeClr val="dk1"/>
                </a:solidFill>
                <a:latin typeface="Futura PT Book" panose="020B0502020204020303" pitchFamily="34" charset="0"/>
                <a:ea typeface="Century Gothic"/>
                <a:cs typeface="Century Gothic"/>
                <a:sym typeface="Century Gothic"/>
              </a:rPr>
              <a:t>T</a:t>
            </a:r>
            <a:r>
              <a:rPr lang="en-GB" sz="1900" i="0" u="none" strike="noStrike" cap="none" dirty="0">
                <a:solidFill>
                  <a:schemeClr val="dk1"/>
                </a:solidFill>
                <a:latin typeface="Futura PT Book" panose="020B0502020204020303" pitchFamily="34" charset="0"/>
                <a:ea typeface="Century Gothic"/>
                <a:cs typeface="Century Gothic"/>
                <a:sym typeface="Century Gothic"/>
              </a:rPr>
              <a:t>heir transformations with reference to types reflect culturally significant characteristics. </a:t>
            </a:r>
          </a:p>
          <a:p>
            <a:pPr marL="342900" indent="-34290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sym typeface="Century Gothic"/>
              </a:rPr>
              <a:t>The role of typification in human cognition and experience </a:t>
            </a:r>
            <a:r>
              <a:rPr lang="en-GB" sz="1900" dirty="0">
                <a:solidFill>
                  <a:schemeClr val="dk1"/>
                </a:solidFill>
                <a:latin typeface="Futura PT Book" panose="020B0502020204020303" pitchFamily="34" charset="0"/>
                <a:sym typeface="Century Gothic"/>
              </a:rPr>
              <a:t>has been underdeveloped within the modern research background of architecture and urban studies in general, and urban morphology in particular.  </a:t>
            </a:r>
          </a:p>
          <a:p>
            <a:pPr marL="342900" indent="-34290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sym typeface="Century Gothic"/>
              </a:rPr>
              <a:t>Phenomenology</a:t>
            </a:r>
            <a:r>
              <a:rPr lang="en-GB" sz="1900" dirty="0">
                <a:solidFill>
                  <a:schemeClr val="dk1"/>
                </a:solidFill>
                <a:latin typeface="Futura PT Book" panose="020B0502020204020303" pitchFamily="34" charset="0"/>
                <a:sym typeface="Century Gothic"/>
              </a:rPr>
              <a:t> uses the concept of type to denote a fundamental structuring element of human experience. </a:t>
            </a:r>
          </a:p>
          <a:p>
            <a:pPr marL="342900" indent="-34290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sym typeface="Century Gothic"/>
              </a:rPr>
              <a:t>The workshop united Phenomenology and two of approaches in Urban Morphology: Typological-Processual and Configurational</a:t>
            </a:r>
            <a:r>
              <a:rPr lang="en-GB" sz="1900" dirty="0">
                <a:solidFill>
                  <a:schemeClr val="dk1"/>
                </a:solidFill>
                <a:latin typeface="Futura PT Book" panose="020B0502020204020303" pitchFamily="34" charset="0"/>
                <a:sym typeface="Century Gothic"/>
              </a:rPr>
              <a:t>.</a:t>
            </a:r>
          </a:p>
        </p:txBody>
      </p:sp>
    </p:spTree>
    <p:extLst>
      <p:ext uri="{BB962C8B-B14F-4D97-AF65-F5344CB8AC3E}">
        <p14:creationId xmlns:p14="http://schemas.microsoft.com/office/powerpoint/2010/main" val="3615980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25" name="Picture 24">
            <a:extLst>
              <a:ext uri="{FF2B5EF4-FFF2-40B4-BE49-F238E27FC236}">
                <a16:creationId xmlns:a16="http://schemas.microsoft.com/office/drawing/2014/main" id="{8F65C2F5-D2F3-84AE-C775-9F5F0A67EF02}"/>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9673E8D1-80BE-B87A-B457-295477DDA8D5}"/>
              </a:ext>
            </a:extLst>
          </p:cNvPr>
          <p:cNvPicPr/>
          <p:nvPr/>
        </p:nvPicPr>
        <p:blipFill>
          <a:blip r:embed="rId5"/>
          <a:stretch>
            <a:fillRect/>
          </a:stretch>
        </p:blipFill>
        <p:spPr>
          <a:xfrm>
            <a:off x="3334969" y="6260527"/>
            <a:ext cx="1277824" cy="473641"/>
          </a:xfrm>
          <a:prstGeom prst="rect">
            <a:avLst/>
          </a:prstGeom>
        </p:spPr>
      </p:pic>
      <p:sp>
        <p:nvSpPr>
          <p:cNvPr id="24" name="Google Shape;97;p2">
            <a:extLst>
              <a:ext uri="{FF2B5EF4-FFF2-40B4-BE49-F238E27FC236}">
                <a16:creationId xmlns:a16="http://schemas.microsoft.com/office/drawing/2014/main" id="{3E2FF5BF-2B83-83AF-BB68-A9EFC190F209}"/>
              </a:ext>
            </a:extLst>
          </p:cNvPr>
          <p:cNvSpPr txBox="1"/>
          <p:nvPr/>
        </p:nvSpPr>
        <p:spPr>
          <a:xfrm>
            <a:off x="232766" y="206397"/>
            <a:ext cx="11734249" cy="53200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MERGING EXPERIENCE AND URBAN FORM</a:t>
            </a:r>
          </a:p>
          <a:p>
            <a:pPr marL="0" marR="0" lvl="0" indent="457200" algn="ctr" rtl="0">
              <a:lnSpc>
                <a:spcPct val="150000"/>
              </a:lnSpc>
              <a:spcBef>
                <a:spcPts val="0"/>
              </a:spcBef>
              <a:spcAft>
                <a:spcPts val="0"/>
              </a:spcAft>
              <a:buClr>
                <a:srgbClr val="000000"/>
              </a:buClr>
              <a:buSzPts val="1900"/>
              <a:buFont typeface="Arial"/>
              <a:buNone/>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5" name="TextBox 4">
            <a:extLst>
              <a:ext uri="{FF2B5EF4-FFF2-40B4-BE49-F238E27FC236}">
                <a16:creationId xmlns:a16="http://schemas.microsoft.com/office/drawing/2014/main" id="{21F1DA8E-88A9-D307-3E62-D408DE073EEA}"/>
              </a:ext>
            </a:extLst>
          </p:cNvPr>
          <p:cNvSpPr txBox="1"/>
          <p:nvPr/>
        </p:nvSpPr>
        <p:spPr>
          <a:xfrm>
            <a:off x="323767" y="1269726"/>
            <a:ext cx="11504614" cy="3998339"/>
          </a:xfrm>
          <a:prstGeom prst="rect">
            <a:avLst/>
          </a:prstGeom>
          <a:noFill/>
        </p:spPr>
        <p:txBody>
          <a:bodyPr wrap="square">
            <a:spAutoFit/>
          </a:bodyPr>
          <a:lstStyle/>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Phenomenology</a:t>
            </a:r>
            <a:r>
              <a:rPr lang="en-GB" sz="1900" i="0" u="none" strike="noStrike" cap="none" dirty="0">
                <a:solidFill>
                  <a:schemeClr val="dk1"/>
                </a:solidFill>
                <a:latin typeface="Futura PT Book" panose="020B0502020204020303" pitchFamily="34" charset="0"/>
                <a:ea typeface="Century Gothic"/>
                <a:cs typeface="Century Gothic"/>
                <a:sym typeface="Century Gothic"/>
              </a:rPr>
              <a:t> provides an understanding of the human experience of the world that is methodologically rigorous, it focuses on the structures of lived experience.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dirty="0">
                <a:solidFill>
                  <a:schemeClr val="dk1"/>
                </a:solidFill>
                <a:latin typeface="Futura PT Bold" panose="020B0902020204020203" pitchFamily="34" charset="0"/>
                <a:ea typeface="Century Gothic"/>
                <a:cs typeface="Century Gothic"/>
                <a:sym typeface="Century Gothic"/>
              </a:rPr>
              <a:t>P</a:t>
            </a:r>
            <a:r>
              <a:rPr lang="en-GB" sz="1900" i="0" u="none" strike="noStrike" cap="none" dirty="0">
                <a:solidFill>
                  <a:schemeClr val="dk1"/>
                </a:solidFill>
                <a:latin typeface="Futura PT Bold" panose="020B0902020204020203" pitchFamily="34" charset="0"/>
                <a:ea typeface="Century Gothic"/>
                <a:cs typeface="Century Gothic"/>
                <a:sym typeface="Century Gothic"/>
              </a:rPr>
              <a:t>henomenology of architecture </a:t>
            </a:r>
            <a:r>
              <a:rPr lang="en-GB" sz="1900" i="0" u="none" strike="noStrike" cap="none" dirty="0">
                <a:solidFill>
                  <a:schemeClr val="dk1"/>
                </a:solidFill>
                <a:latin typeface="Futura PT Book" panose="020B0502020204020303" pitchFamily="34" charset="0"/>
                <a:ea typeface="Century Gothic"/>
                <a:cs typeface="Century Gothic"/>
                <a:sym typeface="Century Gothic"/>
              </a:rPr>
              <a:t>offers comprehensive in-depth investigations of fundamental concepts in architecture, such as space and place, dwelling, building and atmospheres, embodiment, environment and lifeworld, actions, affordances, and of design elements such as corners, edges, and surfaces, or lines, rectangles, and frames, and so on. The experience of the lifeworld, or our home-world, is shaped by elements including perception, movement, perspectivity, orientation, familiarity, historicity, and so forth.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Typicality and habituality </a:t>
            </a:r>
            <a:r>
              <a:rPr lang="en-GB" sz="1900" i="0" u="none" strike="noStrike" cap="none" dirty="0">
                <a:solidFill>
                  <a:schemeClr val="dk1"/>
                </a:solidFill>
                <a:latin typeface="Futura PT Book" panose="020B0502020204020303" pitchFamily="34" charset="0"/>
                <a:ea typeface="Century Gothic"/>
                <a:cs typeface="Century Gothic"/>
                <a:sym typeface="Century Gothic"/>
              </a:rPr>
              <a:t>are profoundly relevant to urban morphology as they have a strong influence on how we perceive, interact with and inhabit our built environments. </a:t>
            </a:r>
          </a:p>
        </p:txBody>
      </p:sp>
    </p:spTree>
    <p:extLst>
      <p:ext uri="{BB962C8B-B14F-4D97-AF65-F5344CB8AC3E}">
        <p14:creationId xmlns:p14="http://schemas.microsoft.com/office/powerpoint/2010/main" val="3349622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25" name="Picture 24">
            <a:extLst>
              <a:ext uri="{FF2B5EF4-FFF2-40B4-BE49-F238E27FC236}">
                <a16:creationId xmlns:a16="http://schemas.microsoft.com/office/drawing/2014/main" id="{2412DB0A-7A4C-9CB2-F195-EA91BD19D5C3}"/>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4B2CF51F-C591-5CC7-FAC5-C7426A34BF38}"/>
              </a:ext>
            </a:extLst>
          </p:cNvPr>
          <p:cNvPicPr/>
          <p:nvPr/>
        </p:nvPicPr>
        <p:blipFill>
          <a:blip r:embed="rId5"/>
          <a:stretch>
            <a:fillRect/>
          </a:stretch>
        </p:blipFill>
        <p:spPr>
          <a:xfrm>
            <a:off x="3334969" y="6260527"/>
            <a:ext cx="1277824" cy="473641"/>
          </a:xfrm>
          <a:prstGeom prst="rect">
            <a:avLst/>
          </a:prstGeom>
        </p:spPr>
      </p:pic>
      <p:sp>
        <p:nvSpPr>
          <p:cNvPr id="24" name="Google Shape;97;p2">
            <a:extLst>
              <a:ext uri="{FF2B5EF4-FFF2-40B4-BE49-F238E27FC236}">
                <a16:creationId xmlns:a16="http://schemas.microsoft.com/office/drawing/2014/main" id="{3E2FF5BF-2B83-83AF-BB68-A9EFC190F209}"/>
              </a:ext>
            </a:extLst>
          </p:cNvPr>
          <p:cNvSpPr txBox="1"/>
          <p:nvPr/>
        </p:nvSpPr>
        <p:spPr>
          <a:xfrm>
            <a:off x="232767" y="206398"/>
            <a:ext cx="11633879" cy="48304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INTERESTS AND DISCIPLINES</a:t>
            </a:r>
          </a:p>
          <a:p>
            <a:pPr marL="0" marR="0" lvl="0" indent="0" rtl="0">
              <a:lnSpc>
                <a:spcPct val="100000"/>
              </a:lnSpc>
              <a:spcBef>
                <a:spcPts val="0"/>
              </a:spcBef>
              <a:spcAft>
                <a:spcPts val="0"/>
              </a:spcAft>
              <a:buClr>
                <a:srgbClr val="000000"/>
              </a:buClr>
              <a:buSzPts val="2800"/>
              <a:buFont typeface="Arial"/>
              <a:buNone/>
            </a:pPr>
            <a:endParaRPr lang="en-GB" sz="2800" b="1" dirty="0">
              <a:solidFill>
                <a:schemeClr val="dk1"/>
              </a:solidFill>
              <a:latin typeface="Futura PT Bold" panose="020B0902020204020203" pitchFamily="34" charset="0"/>
              <a:sym typeface="Century Gothic"/>
            </a:endParaRPr>
          </a:p>
          <a:p>
            <a:pPr marL="0" marR="0" lvl="0" indent="0" algn="ctr" rtl="0">
              <a:lnSpc>
                <a:spcPct val="100000"/>
              </a:lnSpc>
              <a:spcBef>
                <a:spcPts val="0"/>
              </a:spcBef>
              <a:spcAft>
                <a:spcPts val="0"/>
              </a:spcAft>
              <a:buClr>
                <a:srgbClr val="000000"/>
              </a:buClr>
              <a:buSzPts val="1600"/>
              <a:buFont typeface="Arial"/>
              <a:buNone/>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35" name="TextBox 34">
            <a:extLst>
              <a:ext uri="{FF2B5EF4-FFF2-40B4-BE49-F238E27FC236}">
                <a16:creationId xmlns:a16="http://schemas.microsoft.com/office/drawing/2014/main" id="{8C6942E0-C085-B271-17A3-840A37AE2C31}"/>
              </a:ext>
            </a:extLst>
          </p:cNvPr>
          <p:cNvSpPr txBox="1"/>
          <p:nvPr/>
        </p:nvSpPr>
        <p:spPr>
          <a:xfrm>
            <a:off x="323767" y="1269726"/>
            <a:ext cx="11504614" cy="4436920"/>
          </a:xfrm>
          <a:prstGeom prst="rect">
            <a:avLst/>
          </a:prstGeom>
          <a:noFill/>
        </p:spPr>
        <p:txBody>
          <a:bodyPr wrap="square">
            <a:spAutoFit/>
          </a:bodyPr>
          <a:lstStyle/>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In the workshop, starting from typification in phenomenology and morphology, we went further:</a:t>
            </a:r>
          </a:p>
          <a:p>
            <a:pPr marR="0" lvl="0" algn="just" rtl="0">
              <a:lnSpc>
                <a:spcPct val="150000"/>
              </a:lnSpc>
              <a:spcBef>
                <a:spcPts val="0"/>
              </a:spcBef>
              <a:spcAft>
                <a:spcPts val="0"/>
              </a:spcAft>
              <a:buClr>
                <a:srgbClr val="000000"/>
              </a:buClr>
              <a:buSzPts val="1900"/>
            </a:pPr>
            <a:r>
              <a:rPr lang="en-GB" sz="1900" i="0" u="none" strike="noStrike" cap="none" dirty="0">
                <a:solidFill>
                  <a:schemeClr val="dk1"/>
                </a:solidFill>
                <a:latin typeface="Futura PT Book" panose="020B0502020204020303" pitchFamily="34" charset="0"/>
                <a:ea typeface="Century Gothic"/>
                <a:cs typeface="Century Gothic"/>
                <a:sym typeface="Century Gothic"/>
              </a:rPr>
              <a:t>phenomenology and philosophical anthropology; applied phenomenology with a focus on orientation, embodiment and ageing; phenomenology of architecture; architectural history; philosophy with a focus on metaphysics and ontology; affordances and landscape architecture; European avant-garde and architectural typology; terminology in morphology; phenomenological psychology; cognitive science; typological-processual as well as configurational  approaches to urban morphology, etc. </a:t>
            </a:r>
          </a:p>
          <a:p>
            <a:pPr marL="342900" indent="-34290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sym typeface="Century Gothic"/>
              </a:rPr>
              <a:t>Experts</a:t>
            </a:r>
            <a:r>
              <a:rPr lang="en-GB" sz="1900" i="0" u="none" strike="noStrike" cap="none" dirty="0">
                <a:solidFill>
                  <a:schemeClr val="dk1"/>
                </a:solidFill>
                <a:latin typeface="Futura PT Bold" panose="020B0902020204020203" pitchFamily="34" charset="0"/>
                <a:ea typeface="Century Gothic"/>
                <a:cs typeface="Century Gothic"/>
                <a:sym typeface="Century Gothic"/>
              </a:rPr>
              <a:t> in philosophy, anthropology, </a:t>
            </a:r>
            <a:r>
              <a:rPr lang="en-GB" sz="1900" i="0" u="none" strike="noStrike" cap="none" dirty="0" err="1">
                <a:solidFill>
                  <a:schemeClr val="dk1"/>
                </a:solidFill>
                <a:latin typeface="Futura PT Bold" panose="020B0902020204020203" pitchFamily="34" charset="0"/>
                <a:ea typeface="Century Gothic"/>
                <a:cs typeface="Century Gothic"/>
                <a:sym typeface="Century Gothic"/>
              </a:rPr>
              <a:t>enactivism</a:t>
            </a:r>
            <a:r>
              <a:rPr lang="en-GB" sz="1900" i="0" u="none" strike="noStrike" cap="none" dirty="0">
                <a:solidFill>
                  <a:schemeClr val="dk1"/>
                </a:solidFill>
                <a:latin typeface="Futura PT Bold" panose="020B0902020204020203" pitchFamily="34" charset="0"/>
                <a:ea typeface="Century Gothic"/>
                <a:cs typeface="Century Gothic"/>
                <a:sym typeface="Century Gothic"/>
              </a:rPr>
              <a:t>, landscape architecture, urban planning and design, architecture, psychology, architectural history, and literature </a:t>
            </a:r>
            <a:r>
              <a:rPr lang="en-GB" sz="1900" i="0" u="none" strike="noStrike" cap="none" dirty="0">
                <a:solidFill>
                  <a:schemeClr val="dk1"/>
                </a:solidFill>
                <a:latin typeface="Futura PT Book" panose="020B0502020204020303" pitchFamily="34" charset="0"/>
                <a:ea typeface="Century Gothic"/>
                <a:cs typeface="Century Gothic"/>
                <a:sym typeface="Century Gothic"/>
              </a:rPr>
              <a:t>were building bridges between disciplines.</a:t>
            </a: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4009421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Google Shape;97;p2">
            <a:extLst>
              <a:ext uri="{FF2B5EF4-FFF2-40B4-BE49-F238E27FC236}">
                <a16:creationId xmlns:a16="http://schemas.microsoft.com/office/drawing/2014/main" id="{9C8140A8-3A0F-C6A0-03F4-5DBF714E45C7}"/>
              </a:ext>
            </a:extLst>
          </p:cNvPr>
          <p:cNvSpPr txBox="1"/>
          <p:nvPr/>
        </p:nvSpPr>
        <p:spPr>
          <a:xfrm>
            <a:off x="232767" y="206397"/>
            <a:ext cx="11633879" cy="1325563"/>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a:t>
            </a:r>
          </a:p>
          <a:p>
            <a:pPr marL="0" marR="0" lvl="0" indent="0" rtl="0">
              <a:lnSpc>
                <a:spcPct val="100000"/>
              </a:lnSpc>
              <a:spcBef>
                <a:spcPts val="0"/>
              </a:spcBef>
              <a:spcAft>
                <a:spcPts val="0"/>
              </a:spcAft>
              <a:buClr>
                <a:srgbClr val="000000"/>
              </a:buClr>
              <a:buSzPts val="2800"/>
              <a:buFont typeface="Arial"/>
              <a:buNone/>
            </a:pPr>
            <a:endParaRPr lang="en-GB" sz="2800" b="1" dirty="0">
              <a:solidFill>
                <a:schemeClr val="dk1"/>
              </a:solidFill>
              <a:latin typeface="Futura PT Bold" panose="020B0902020204020203" pitchFamily="34" charset="0"/>
              <a:sym typeface="Century Gothic"/>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40" name="Picture 2" descr="D:\PhD\Публикации\H&amp;S\fig\fig 10.jpg">
            <a:extLst>
              <a:ext uri="{FF2B5EF4-FFF2-40B4-BE49-F238E27FC236}">
                <a16:creationId xmlns:a16="http://schemas.microsoft.com/office/drawing/2014/main" id="{E9393A85-496C-E378-8794-08D0E2E5DAE6}"/>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Lst>
          </a:blip>
          <a:srcRect l="4997" t="8787" r="7820" b="6852"/>
          <a:stretch/>
        </p:blipFill>
        <p:spPr bwMode="auto">
          <a:xfrm>
            <a:off x="0" y="1284611"/>
            <a:ext cx="5609724" cy="3622634"/>
          </a:xfrm>
          <a:prstGeom prst="rect">
            <a:avLst/>
          </a:prstGeom>
          <a:noFill/>
        </p:spPr>
      </p:pic>
      <p:sp>
        <p:nvSpPr>
          <p:cNvPr id="42" name="Rectangle 41">
            <a:extLst>
              <a:ext uri="{FF2B5EF4-FFF2-40B4-BE49-F238E27FC236}">
                <a16:creationId xmlns:a16="http://schemas.microsoft.com/office/drawing/2014/main" id="{3B1B599E-B78B-424B-120C-0744B331539E}"/>
              </a:ext>
            </a:extLst>
          </p:cNvPr>
          <p:cNvSpPr/>
          <p:nvPr/>
        </p:nvSpPr>
        <p:spPr>
          <a:xfrm>
            <a:off x="5239286" y="1285484"/>
            <a:ext cx="6951128"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5614057" y="1274215"/>
            <a:ext cx="6229120"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BRIDGING PHENOMENOLOGY AND URBAN MORPHOLOGY: THE CASE OF SITUATIONAL TYPIFICATION</a:t>
            </a:r>
          </a:p>
          <a:p>
            <a:pPr marL="0" marR="0" lvl="0" indent="0" rtl="0">
              <a:lnSpc>
                <a:spcPct val="100000"/>
              </a:lnSpc>
              <a:spcBef>
                <a:spcPts val="0"/>
              </a:spcBef>
              <a:spcAft>
                <a:spcPts val="0"/>
              </a:spcAft>
              <a:buClr>
                <a:srgbClr val="000000"/>
              </a:buClr>
              <a:buSzPts val="2800"/>
              <a:buFont typeface="Arial"/>
              <a:buNone/>
            </a:pPr>
            <a:r>
              <a:rPr lang="en-GB" sz="1900" i="0" u="none" strike="noStrike" cap="none" dirty="0">
                <a:solidFill>
                  <a:schemeClr val="bg1"/>
                </a:solidFill>
                <a:latin typeface="Futura PT Book" panose="020B0502020204020303" pitchFamily="34" charset="0"/>
                <a:ea typeface="Century Gothic"/>
                <a:cs typeface="Century Gothic"/>
                <a:sym typeface="Century Gothic"/>
              </a:rPr>
              <a:t>Erik N. </a:t>
            </a:r>
            <a:r>
              <a:rPr lang="en-GB" sz="1900" i="0" u="none" strike="noStrike" cap="none" dirty="0" err="1">
                <a:solidFill>
                  <a:schemeClr val="bg1"/>
                </a:solidFill>
                <a:latin typeface="Futura PT Book" panose="020B0502020204020303" pitchFamily="34" charset="0"/>
                <a:ea typeface="Century Gothic"/>
                <a:cs typeface="Century Gothic"/>
                <a:sym typeface="Century Gothic"/>
              </a:rPr>
              <a:t>Dzwiza-Ohlsen</a:t>
            </a:r>
            <a:r>
              <a:rPr lang="en-GB" sz="1900" i="0" u="none" strike="noStrike" cap="none" dirty="0">
                <a:solidFill>
                  <a:schemeClr val="bg1"/>
                </a:solidFill>
                <a:latin typeface="Futura PT Book" panose="020B0502020204020303" pitchFamily="34" charset="0"/>
                <a:ea typeface="Century Gothic"/>
                <a:cs typeface="Century Gothic"/>
                <a:sym typeface="Century Gothic"/>
              </a:rPr>
              <a:t> &amp; Daria Belova</a:t>
            </a: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chemeClr val="bg1"/>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39" name="TextBox 38">
            <a:extLst>
              <a:ext uri="{FF2B5EF4-FFF2-40B4-BE49-F238E27FC236}">
                <a16:creationId xmlns:a16="http://schemas.microsoft.com/office/drawing/2014/main" id="{4AF4CF76-F9FE-E4D7-DCDA-D476777FFC6C}"/>
              </a:ext>
            </a:extLst>
          </p:cNvPr>
          <p:cNvSpPr txBox="1"/>
          <p:nvPr/>
        </p:nvSpPr>
        <p:spPr>
          <a:xfrm>
            <a:off x="5239286" y="3029627"/>
            <a:ext cx="6693634" cy="1846659"/>
          </a:xfrm>
          <a:prstGeom prst="rect">
            <a:avLst/>
          </a:prstGeom>
          <a:noFill/>
        </p:spPr>
        <p:txBody>
          <a:bodyPr wrap="square">
            <a:spAutoFit/>
          </a:bodyPr>
          <a:lstStyle/>
          <a:p>
            <a:pPr marL="342900" indent="-342900">
              <a:buClr>
                <a:schemeClr val="bg1"/>
              </a:buClr>
              <a:buSzPts val="1900"/>
              <a:buFont typeface="Wingdings" panose="05000000000000000000" pitchFamily="2" charset="2"/>
              <a:buChar char="§"/>
              <a:defRPr/>
            </a:pPr>
            <a:r>
              <a:rPr lang="en-GB" sz="1900" dirty="0">
                <a:solidFill>
                  <a:schemeClr val="bg1"/>
                </a:solidFill>
                <a:latin typeface="Futura PT Book" panose="020B0502020204020303" pitchFamily="34" charset="0"/>
                <a:ea typeface="Century Gothic"/>
                <a:cs typeface="Century Gothic"/>
                <a:sym typeface="Century Gothic"/>
              </a:rPr>
              <a:t>Typo-m</a:t>
            </a:r>
            <a:r>
              <a:rPr kumimoji="0" lang="en-GB" sz="1900" b="0" i="0" u="none" strike="noStrike" kern="0" cap="none" spc="0" normalizeH="0" baseline="0" noProof="0" dirty="0" err="1">
                <a:ln>
                  <a:noFill/>
                </a:ln>
                <a:solidFill>
                  <a:schemeClr val="bg1"/>
                </a:solidFill>
                <a:effectLst/>
                <a:uLnTx/>
                <a:uFillTx/>
                <a:latin typeface="Futura PT Book" panose="020B0502020204020303" pitchFamily="34" charset="0"/>
                <a:ea typeface="Century Gothic"/>
                <a:cs typeface="Century Gothic"/>
                <a:sym typeface="Century Gothic"/>
              </a:rPr>
              <a:t>orphology</a:t>
            </a: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ea typeface="Century Gothic"/>
                <a:cs typeface="Century Gothic"/>
                <a:sym typeface="Century Gothic"/>
              </a:rPr>
              <a:t> and Phenomenology understand types in a dynamic way, involving processes of foundation, sedimentation and reactivation. </a:t>
            </a:r>
          </a:p>
          <a:p>
            <a:pPr marL="342900" marR="0" lvl="0" indent="-342900" algn="l" defTabSz="914400" rtl="0" eaLnBrk="1" fontAlgn="auto" latinLnBrk="0" hangingPunct="1">
              <a:spcBef>
                <a:spcPts val="0"/>
              </a:spcBef>
              <a:spcAft>
                <a:spcPts val="0"/>
              </a:spcAft>
              <a:buClr>
                <a:schemeClr val="bg1"/>
              </a:buClr>
              <a:buSzPts val="1900"/>
              <a:buFont typeface="Wingdings" panose="05000000000000000000" pitchFamily="2" charset="2"/>
              <a:buChar char="§"/>
              <a:tabLst/>
              <a:defRPr/>
            </a:pPr>
            <a:r>
              <a:rPr lang="en-GB" sz="1900" dirty="0">
                <a:solidFill>
                  <a:schemeClr val="bg1"/>
                </a:solidFill>
                <a:latin typeface="Futura PT Book" panose="020B0502020204020303" pitchFamily="34" charset="0"/>
                <a:ea typeface="Century Gothic"/>
                <a:cs typeface="Century Gothic"/>
                <a:sym typeface="Century Gothic"/>
              </a:rPr>
              <a:t>Situational typification in Husserl  lies at the </a:t>
            </a:r>
            <a:r>
              <a:rPr lang="en-GB" sz="1900" dirty="0" err="1">
                <a:solidFill>
                  <a:schemeClr val="bg1"/>
                </a:solidFill>
                <a:latin typeface="Futura PT Book" panose="020B0502020204020303" pitchFamily="34" charset="0"/>
                <a:ea typeface="Century Gothic"/>
                <a:cs typeface="Century Gothic"/>
                <a:sym typeface="Century Gothic"/>
              </a:rPr>
              <a:t>i</a:t>
            </a:r>
            <a:r>
              <a:rPr kumimoji="0" lang="en-GB" sz="1900" b="0" i="0" u="none" strike="noStrike" kern="0" cap="none" spc="0" normalizeH="0" baseline="0" noProof="0" dirty="0" err="1">
                <a:ln>
                  <a:noFill/>
                </a:ln>
                <a:solidFill>
                  <a:schemeClr val="bg1"/>
                </a:solidFill>
                <a:effectLst/>
                <a:uLnTx/>
                <a:uFillTx/>
                <a:latin typeface="Futura PT Book" panose="020B0502020204020303" pitchFamily="34" charset="0"/>
                <a:ea typeface="Century Gothic"/>
                <a:cs typeface="Century Gothic"/>
                <a:sym typeface="Century Gothic"/>
              </a:rPr>
              <a:t>ntersection</a:t>
            </a: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ea typeface="Century Gothic"/>
                <a:cs typeface="Century Gothic"/>
                <a:sym typeface="Century Gothic"/>
              </a:rPr>
              <a:t> of materiality with human action, perception and affection. </a:t>
            </a:r>
          </a:p>
          <a:p>
            <a:pPr marL="342900" indent="-342900">
              <a:buClr>
                <a:schemeClr val="bg1"/>
              </a:buClr>
              <a:buSzPts val="1900"/>
              <a:buFont typeface="Wingdings" panose="05000000000000000000" pitchFamily="2" charset="2"/>
              <a:buChar char="§"/>
              <a:defRPr/>
            </a:pPr>
            <a:r>
              <a:rPr lang="en-GB" sz="1900" b="1" dirty="0">
                <a:solidFill>
                  <a:schemeClr val="bg1"/>
                </a:solidFill>
                <a:latin typeface="Futura PT Book" panose="020B0502020204020303" pitchFamily="34" charset="0"/>
                <a:ea typeface="Century Gothic"/>
                <a:cs typeface="Century Gothic"/>
                <a:sym typeface="Century Gothic"/>
              </a:rPr>
              <a:t>Typification should include material and immaterial forms.</a:t>
            </a:r>
            <a:endParaRPr kumimoji="0" lang="en-GB" sz="1600" b="1" i="0" u="none" strike="noStrike" kern="0" cap="none" spc="0" normalizeH="0" baseline="0" noProof="0" dirty="0">
              <a:ln>
                <a:noFill/>
              </a:ln>
              <a:solidFill>
                <a:schemeClr val="bg1"/>
              </a:solidFill>
              <a:effectLst/>
              <a:uLnTx/>
              <a:uFillTx/>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124493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city&#10;&#10;Description automatically generated">
            <a:extLst>
              <a:ext uri="{FF2B5EF4-FFF2-40B4-BE49-F238E27FC236}">
                <a16:creationId xmlns:a16="http://schemas.microsoft.com/office/drawing/2014/main" id="{20374DB9-07FD-D720-8D2E-3BFDE5F5FE3C}"/>
              </a:ext>
            </a:extLst>
          </p:cNvPr>
          <p:cNvPicPr>
            <a:picLocks noChangeAspect="1"/>
          </p:cNvPicPr>
          <p:nvPr/>
        </p:nvPicPr>
        <p:blipFill>
          <a:blip r:embed="rId3">
            <a:alphaModFix amt="35000"/>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0393" y="-31389"/>
            <a:ext cx="12220805" cy="6889390"/>
          </a:xfrm>
          <a:prstGeom prst="rect">
            <a:avLst/>
          </a:prstGeom>
        </p:spPr>
      </p:pic>
      <p:sp>
        <p:nvSpPr>
          <p:cNvPr id="48" name="Google Shape;97;p2">
            <a:extLst>
              <a:ext uri="{FF2B5EF4-FFF2-40B4-BE49-F238E27FC236}">
                <a16:creationId xmlns:a16="http://schemas.microsoft.com/office/drawing/2014/main" id="{2D7F0A81-C0DE-443C-E029-4A2F43B05962}"/>
              </a:ext>
            </a:extLst>
          </p:cNvPr>
          <p:cNvSpPr txBox="1"/>
          <p:nvPr/>
        </p:nvSpPr>
        <p:spPr>
          <a:xfrm>
            <a:off x="232767" y="206398"/>
            <a:ext cx="11633879" cy="417674"/>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PRESENTATIONS</a:t>
            </a: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5"/>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6"/>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7"/>
          <a:stretch>
            <a:fillRect/>
          </a:stretch>
        </p:blipFill>
        <p:spPr>
          <a:xfrm>
            <a:off x="3334969" y="6260527"/>
            <a:ext cx="1277824" cy="473641"/>
          </a:xfrm>
          <a:prstGeom prst="rect">
            <a:avLst/>
          </a:prstGeom>
        </p:spPr>
      </p:pic>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A129DD6C-5CBF-2026-0B0C-00977F392C47}"/>
              </a:ext>
            </a:extLst>
          </p:cNvPr>
          <p:cNvSpPr/>
          <p:nvPr/>
        </p:nvSpPr>
        <p:spPr>
          <a:xfrm>
            <a:off x="-9668" y="1285484"/>
            <a:ext cx="12200081"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323768" y="1281490"/>
            <a:ext cx="11542878"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SITUATIONS: WHAT THEY DO WITH US AND WHAT WE DO WITH THEM. ABOUT AGENCY AND STRUCTURAL TENDENCIES</a:t>
            </a:r>
            <a:r>
              <a:rPr lang="de-DE" sz="1600" b="1" dirty="0">
                <a:solidFill>
                  <a:schemeClr val="bg1"/>
                </a:solidFill>
                <a:latin typeface="Futura PT Book" panose="020B0502020204020303" pitchFamily="34" charset="0"/>
                <a:ea typeface="Century Gothic"/>
                <a:cs typeface="Century Gothic"/>
                <a:sym typeface="Century Gothic"/>
              </a:rPr>
              <a:t>.    </a:t>
            </a:r>
            <a:r>
              <a:rPr lang="en-GB" sz="1900" i="0" u="none" strike="noStrike" cap="none" dirty="0">
                <a:solidFill>
                  <a:schemeClr val="bg1"/>
                </a:solidFill>
                <a:latin typeface="Futura PT Book" panose="020B0502020204020303" pitchFamily="34" charset="0"/>
                <a:ea typeface="Century Gothic"/>
                <a:cs typeface="Century Gothic"/>
                <a:sym typeface="Century Gothic"/>
              </a:rPr>
              <a:t>Sylvain </a:t>
            </a:r>
            <a:r>
              <a:rPr lang="en-GB" sz="1900" i="0" u="none" strike="noStrike" cap="none" dirty="0" err="1">
                <a:solidFill>
                  <a:schemeClr val="bg1"/>
                </a:solidFill>
                <a:latin typeface="Futura PT Book" panose="020B0502020204020303" pitchFamily="34" charset="0"/>
                <a:ea typeface="Century Gothic"/>
                <a:cs typeface="Century Gothic"/>
                <a:sym typeface="Century Gothic"/>
              </a:rPr>
              <a:t>Malfroy</a:t>
            </a:r>
            <a:endParaRPr lang="en-GB" sz="1900" dirty="0">
              <a:solidFill>
                <a:schemeClr val="dk1"/>
              </a:solidFill>
              <a:latin typeface="Futura PT Book" panose="020B0502020204020303" pitchFamily="34" charset="0"/>
              <a:ea typeface="Century Gothic"/>
              <a:cs typeface="Century Gothic"/>
              <a:sym typeface="Century Gothic"/>
            </a:endParaRPr>
          </a:p>
          <a:p>
            <a:pPr marL="0" marR="0" lvl="0" indent="457200" algn="l" rtl="0">
              <a:lnSpc>
                <a:spcPct val="150000"/>
              </a:lnSpc>
              <a:spcBef>
                <a:spcPts val="0"/>
              </a:spcBef>
              <a:spcAft>
                <a:spcPts val="0"/>
              </a:spcAft>
              <a:buClr>
                <a:srgbClr val="000000"/>
              </a:buClr>
              <a:buSzPts val="1900"/>
              <a:buFont typeface="Arial"/>
              <a:buNone/>
            </a:pPr>
            <a:r>
              <a:rPr lang="en-US" sz="1900" b="0" i="0" u="none" strike="noStrike" cap="none" dirty="0">
                <a:solidFill>
                  <a:schemeClr val="dk1"/>
                </a:solidFill>
                <a:latin typeface="Futura PT Book" panose="020B0502020204020303" pitchFamily="34" charset="0"/>
                <a:ea typeface="Century Gothic"/>
                <a:cs typeface="Century Gothic"/>
                <a:sym typeface="Century Gothic"/>
              </a:rPr>
              <a:t>.</a:t>
            </a:r>
            <a:endParaRPr sz="19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44" name="TextBox 43">
            <a:extLst>
              <a:ext uri="{FF2B5EF4-FFF2-40B4-BE49-F238E27FC236}">
                <a16:creationId xmlns:a16="http://schemas.microsoft.com/office/drawing/2014/main" id="{C45E0A29-A655-0B42-3449-8951B4B19F46}"/>
              </a:ext>
            </a:extLst>
          </p:cNvPr>
          <p:cNvSpPr txBox="1"/>
          <p:nvPr/>
        </p:nvSpPr>
        <p:spPr>
          <a:xfrm>
            <a:off x="304637" y="2382536"/>
            <a:ext cx="9080557" cy="2723823"/>
          </a:xfrm>
          <a:prstGeom prst="rect">
            <a:avLst/>
          </a:prstGeom>
          <a:noFill/>
        </p:spPr>
        <p:txBody>
          <a:bodyPr wrap="square">
            <a:spAutoFit/>
          </a:bodyPr>
          <a:lstStyle/>
          <a:p>
            <a:pPr marL="342900" indent="-342900">
              <a:buClr>
                <a:schemeClr val="bg1"/>
              </a:buClr>
              <a:buSzPts val="2800"/>
              <a:buFont typeface="Wingdings" panose="05000000000000000000" pitchFamily="2" charset="2"/>
              <a:buChar char="§"/>
              <a:defRPr/>
            </a:pPr>
            <a:r>
              <a:rPr lang="en-GB" sz="1900" dirty="0">
                <a:solidFill>
                  <a:schemeClr val="tx2"/>
                </a:solidFill>
                <a:latin typeface="Futura PT Book" panose="020B0502020204020303" pitchFamily="34" charset="0"/>
                <a:sym typeface="Century Gothic"/>
              </a:rPr>
              <a:t>To characterise a part that cannot exist outside a relevant whole, Husserl had introduced the notion of ‘moment’, as opposed to ‘piece’:</a:t>
            </a:r>
            <a:r>
              <a:rPr lang="en-GB" sz="1900" dirty="0">
                <a:solidFill>
                  <a:schemeClr val="tx2"/>
                </a:solidFill>
                <a:latin typeface="Futura PT Book" panose="020B0502020204020303" pitchFamily="34" charset="0"/>
              </a:rPr>
              <a:t> the 'moment' is a property of a whole that cannot be detached. </a:t>
            </a:r>
          </a:p>
          <a:p>
            <a:pPr marL="342900" indent="-342900">
              <a:buClr>
                <a:schemeClr val="bg1"/>
              </a:buClr>
              <a:buSzPts val="2800"/>
              <a:buFont typeface="Wingdings" panose="05000000000000000000" pitchFamily="2" charset="2"/>
              <a:buChar char="§"/>
              <a:defRPr/>
            </a:pPr>
            <a:r>
              <a:rPr lang="en-GB" sz="1900" dirty="0">
                <a:solidFill>
                  <a:schemeClr val="tx2"/>
                </a:solidFill>
                <a:latin typeface="Futura PT Book" panose="020B0502020204020303" pitchFamily="34" charset="0"/>
              </a:rPr>
              <a:t>Can a 'composite object’ or a whole survive the loss of a 'moment' as well as the loss of a 'piece’? In other words, the existence of things of a certain type is entirely based on certain ‘moments’, whereas the detachable parts, i.e., the material parts of it, can be largely interchangeable: </a:t>
            </a:r>
            <a:r>
              <a:rPr lang="en-GB" sz="1900" dirty="0">
                <a:solidFill>
                  <a:schemeClr val="tx2"/>
                </a:solidFill>
                <a:latin typeface="Futura PT Bold" panose="020B0902020204020203" pitchFamily="34" charset="0"/>
              </a:rPr>
              <a:t>the convergence between the morphology, the management of historical heritage and phenomenology</a:t>
            </a:r>
            <a:r>
              <a:rPr lang="en-GB" sz="1900" dirty="0">
                <a:solidFill>
                  <a:schemeClr val="tx2"/>
                </a:solidFill>
                <a:latin typeface="Futura PT Book" panose="020B0502020204020303" pitchFamily="34" charset="0"/>
              </a:rPr>
              <a:t>.</a:t>
            </a:r>
          </a:p>
          <a:p>
            <a:pPr marL="342900" marR="0" lvl="0" indent="-342900" algn="l" defTabSz="914400" rtl="0" eaLnBrk="1" fontAlgn="auto" latinLnBrk="0" hangingPunct="1">
              <a:spcBef>
                <a:spcPts val="0"/>
              </a:spcBef>
              <a:spcAft>
                <a:spcPts val="0"/>
              </a:spcAft>
              <a:buClr>
                <a:srgbClr val="000000"/>
              </a:buClr>
              <a:buSzPts val="2800"/>
              <a:buFont typeface="Wingdings" panose="05000000000000000000" pitchFamily="2" charset="2"/>
              <a:buChar char="§"/>
              <a:tabLst/>
              <a:defRPr/>
            </a:pPr>
            <a:endParaRPr lang="en-GB" sz="1900" dirty="0">
              <a:solidFill>
                <a:schemeClr val="bg1"/>
              </a:solidFill>
              <a:latin typeface="Futura PT Book" panose="020B0502020204020303" pitchFamily="34" charset="0"/>
              <a:sym typeface="Century Gothic"/>
            </a:endParaRPr>
          </a:p>
        </p:txBody>
      </p:sp>
      <p:pic>
        <p:nvPicPr>
          <p:cNvPr id="24" name="Picture 23" descr="A large building with a round roof&#10;&#10;Description automatically generated with medium confidence">
            <a:extLst>
              <a:ext uri="{FF2B5EF4-FFF2-40B4-BE49-F238E27FC236}">
                <a16:creationId xmlns:a16="http://schemas.microsoft.com/office/drawing/2014/main" id="{930EF4D4-A6D6-9B7F-2FB1-D9E3319AE86F}"/>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Lst>
          </a:blip>
          <a:stretch>
            <a:fillRect/>
          </a:stretch>
        </p:blipFill>
        <p:spPr>
          <a:xfrm>
            <a:off x="9487521" y="2742157"/>
            <a:ext cx="2722021" cy="2153170"/>
          </a:xfrm>
          <a:prstGeom prst="rect">
            <a:avLst/>
          </a:prstGeom>
        </p:spPr>
      </p:pic>
    </p:spTree>
    <p:extLst>
      <p:ext uri="{BB962C8B-B14F-4D97-AF65-F5344CB8AC3E}">
        <p14:creationId xmlns:p14="http://schemas.microsoft.com/office/powerpoint/2010/main" val="841179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Google Shape;97;p2">
            <a:extLst>
              <a:ext uri="{FF2B5EF4-FFF2-40B4-BE49-F238E27FC236}">
                <a16:creationId xmlns:a16="http://schemas.microsoft.com/office/drawing/2014/main" id="{55421713-D4E9-DE45-A3C6-241DB11A9EA8}"/>
              </a:ext>
            </a:extLst>
          </p:cNvPr>
          <p:cNvSpPr txBox="1"/>
          <p:nvPr/>
        </p:nvSpPr>
        <p:spPr>
          <a:xfrm>
            <a:off x="232767" y="206398"/>
            <a:ext cx="11633879" cy="531132"/>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a:t>
            </a: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4" name="Picture 3">
            <a:extLst>
              <a:ext uri="{FF2B5EF4-FFF2-40B4-BE49-F238E27FC236}">
                <a16:creationId xmlns:a16="http://schemas.microsoft.com/office/drawing/2014/main" id="{D00B6A1B-B426-A4C6-084B-5FF002BB5F9E}"/>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20000" contrast="-20000"/>
                    </a14:imgEffect>
                  </a14:imgLayer>
                </a14:imgProps>
              </a:ext>
            </a:extLst>
          </a:blip>
          <a:stretch>
            <a:fillRect/>
          </a:stretch>
        </p:blipFill>
        <p:spPr>
          <a:xfrm>
            <a:off x="2138" y="1275648"/>
            <a:ext cx="8019170" cy="3611808"/>
          </a:xfrm>
          <a:prstGeom prst="rect">
            <a:avLst/>
          </a:prstGeom>
        </p:spPr>
      </p:pic>
      <p:sp>
        <p:nvSpPr>
          <p:cNvPr id="40" name="Rectangle 39">
            <a:extLst>
              <a:ext uri="{FF2B5EF4-FFF2-40B4-BE49-F238E27FC236}">
                <a16:creationId xmlns:a16="http://schemas.microsoft.com/office/drawing/2014/main" id="{C95BA491-340C-7336-4036-73755E15DBB7}"/>
              </a:ext>
            </a:extLst>
          </p:cNvPr>
          <p:cNvSpPr/>
          <p:nvPr/>
        </p:nvSpPr>
        <p:spPr>
          <a:xfrm>
            <a:off x="8021308" y="1285484"/>
            <a:ext cx="4169105"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8028591" y="1277442"/>
            <a:ext cx="4159684" cy="2473109"/>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TYPES OF IDEAS AND ESSENCES – FROM BEING TO BECOMING</a:t>
            </a:r>
          </a:p>
          <a:p>
            <a:pPr marL="0" marR="0" lvl="0" indent="0" rtl="0">
              <a:lnSpc>
                <a:spcPct val="100000"/>
              </a:lnSpc>
              <a:spcBef>
                <a:spcPts val="0"/>
              </a:spcBef>
              <a:spcAft>
                <a:spcPts val="0"/>
              </a:spcAft>
              <a:buClr>
                <a:srgbClr val="000000"/>
              </a:buClr>
              <a:buSzPts val="2800"/>
              <a:buFont typeface="Arial"/>
              <a:buNone/>
            </a:pPr>
            <a:r>
              <a:rPr lang="en-GB" sz="1800" dirty="0">
                <a:solidFill>
                  <a:schemeClr val="bg1"/>
                </a:solidFill>
                <a:effectLst/>
                <a:latin typeface="Calibri" panose="020F0502020204030204" pitchFamily="34" charset="0"/>
                <a:ea typeface="Calibri" panose="020F0502020204030204" pitchFamily="34" charset="0"/>
              </a:rPr>
              <a:t>Tina </a:t>
            </a:r>
            <a:r>
              <a:rPr lang="en-GB" sz="1800" dirty="0" err="1">
                <a:solidFill>
                  <a:schemeClr val="bg1"/>
                </a:solidFill>
                <a:effectLst/>
                <a:latin typeface="Calibri" panose="020F0502020204030204" pitchFamily="34" charset="0"/>
                <a:ea typeface="Calibri" panose="020F0502020204030204" pitchFamily="34" charset="0"/>
              </a:rPr>
              <a:t>Röck</a:t>
            </a: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39" name="TextBox 38">
            <a:extLst>
              <a:ext uri="{FF2B5EF4-FFF2-40B4-BE49-F238E27FC236}">
                <a16:creationId xmlns:a16="http://schemas.microsoft.com/office/drawing/2014/main" id="{45CBB144-5354-4FDC-CC02-7A3266C07885}"/>
              </a:ext>
            </a:extLst>
          </p:cNvPr>
          <p:cNvSpPr txBox="1"/>
          <p:nvPr/>
        </p:nvSpPr>
        <p:spPr>
          <a:xfrm>
            <a:off x="361697" y="3837783"/>
            <a:ext cx="11542879" cy="1261884"/>
          </a:xfrm>
          <a:prstGeom prst="rect">
            <a:avLst/>
          </a:prstGeom>
          <a:noFill/>
        </p:spPr>
        <p:txBody>
          <a:bodyPr wrap="square">
            <a:spAutoFit/>
          </a:bodyPr>
          <a:lstStyle/>
          <a:p>
            <a:pPr marL="342900" marR="0" lvl="0" indent="-342900" algn="l" defTabSz="914400" rtl="0" eaLnBrk="1" fontAlgn="auto" latinLnBrk="0" hangingPunct="1">
              <a:spcBef>
                <a:spcPts val="0"/>
              </a:spcBef>
              <a:spcAft>
                <a:spcPts val="0"/>
              </a:spcAft>
              <a:buClr>
                <a:schemeClr val="bg1"/>
              </a:buClr>
              <a:buSzPct val="99000"/>
              <a:buFont typeface="Wingdings" panose="05000000000000000000" pitchFamily="2" charset="2"/>
              <a:buChar char="§"/>
              <a:tabLst/>
              <a:defRPr/>
            </a:pPr>
            <a:r>
              <a:rPr lang="en-GB" sz="1900" dirty="0">
                <a:solidFill>
                  <a:schemeClr val="bg1"/>
                </a:solidFill>
                <a:latin typeface="Futura PT Book" panose="020B0502020204020303" pitchFamily="34" charset="0"/>
              </a:rPr>
              <a:t>The definitions of type can be divided into two ‘semantic clouds’, and a spectrum between. </a:t>
            </a:r>
          </a:p>
          <a:p>
            <a:pPr marL="342900" marR="0" lvl="0" indent="-342900" algn="l" defTabSz="914400" rtl="0" eaLnBrk="1" fontAlgn="auto" latinLnBrk="0" hangingPunct="1">
              <a:spcBef>
                <a:spcPts val="0"/>
              </a:spcBef>
              <a:spcAft>
                <a:spcPts val="0"/>
              </a:spcAft>
              <a:buClr>
                <a:schemeClr val="bg1"/>
              </a:buClr>
              <a:buSzPct val="99000"/>
              <a:buFont typeface="Wingdings" panose="05000000000000000000" pitchFamily="2" charset="2"/>
              <a:buChar char="§"/>
              <a:tabLst/>
              <a:defRPr/>
            </a:pPr>
            <a:r>
              <a:rPr lang="en-GB" sz="1900" dirty="0">
                <a:solidFill>
                  <a:schemeClr val="bg1"/>
                </a:solidFill>
                <a:latin typeface="Futura PT Book" panose="020B0502020204020303" pitchFamily="34" charset="0"/>
              </a:rPr>
              <a:t>The spectrum of definitions of the concept of type between ‘typical’ and ‘singular’ is also broad.</a:t>
            </a:r>
          </a:p>
          <a:p>
            <a:pPr marL="342900" marR="0" lvl="0" indent="-342900" algn="l" defTabSz="914400" rtl="0" eaLnBrk="1" fontAlgn="auto" latinLnBrk="0" hangingPunct="1">
              <a:spcBef>
                <a:spcPts val="0"/>
              </a:spcBef>
              <a:spcAft>
                <a:spcPts val="0"/>
              </a:spcAft>
              <a:buClr>
                <a:schemeClr val="bg1"/>
              </a:buClr>
              <a:buSzPct val="99000"/>
              <a:buFont typeface="Wingdings" panose="05000000000000000000" pitchFamily="2" charset="2"/>
              <a:buChar char="§"/>
              <a:tabLst/>
              <a:defRPr/>
            </a:pPr>
            <a:r>
              <a:rPr lang="en-GB" sz="1900" dirty="0">
                <a:solidFill>
                  <a:schemeClr val="bg1"/>
                </a:solidFill>
                <a:latin typeface="Futura PT Book" panose="020B0502020204020303" pitchFamily="34" charset="0"/>
              </a:rPr>
              <a:t>It can be studied how the choice of a certain concept of type defines architectures when the method is applied. </a:t>
            </a:r>
            <a:endParaRPr lang="en-GB" sz="1900" dirty="0">
              <a:solidFill>
                <a:schemeClr val="bg1"/>
              </a:solidFill>
              <a:latin typeface="Futura PT Book" panose="020B0502020204020303" pitchFamily="34" charset="0"/>
              <a:sym typeface="Century Gothic"/>
            </a:endParaRPr>
          </a:p>
          <a:p>
            <a:pPr marL="342900" marR="0" lvl="0" indent="-342900" algn="l" defTabSz="914400" rtl="0" eaLnBrk="1" fontAlgn="auto" latinLnBrk="0" hangingPunct="1">
              <a:spcBef>
                <a:spcPts val="0"/>
              </a:spcBef>
              <a:spcAft>
                <a:spcPts val="0"/>
              </a:spcAft>
              <a:buClr>
                <a:schemeClr val="bg1"/>
              </a:buClr>
              <a:buSzPts val="1600"/>
              <a:buFont typeface="Wingdings" panose="05000000000000000000" pitchFamily="2" charset="2"/>
              <a:buChar char="§"/>
              <a:tabLst/>
              <a:defRPr/>
            </a:pPr>
            <a:endParaRPr kumimoji="0" lang="en-GB" sz="1900" b="0" i="0" u="none" strike="noStrike" kern="0" cap="none" spc="0" normalizeH="0" baseline="0" noProof="0" dirty="0">
              <a:ln>
                <a:noFill/>
              </a:ln>
              <a:solidFill>
                <a:schemeClr val="bg1"/>
              </a:solidFill>
              <a:effectLst/>
              <a:uLnTx/>
              <a:uFillTx/>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1359994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Google Shape;97;p2">
            <a:extLst>
              <a:ext uri="{FF2B5EF4-FFF2-40B4-BE49-F238E27FC236}">
                <a16:creationId xmlns:a16="http://schemas.microsoft.com/office/drawing/2014/main" id="{960F5C35-5C1C-A21D-FA11-16365867FCEA}"/>
              </a:ext>
            </a:extLst>
          </p:cNvPr>
          <p:cNvSpPr txBox="1"/>
          <p:nvPr/>
        </p:nvSpPr>
        <p:spPr>
          <a:xfrm>
            <a:off x="232767" y="206398"/>
            <a:ext cx="11633879" cy="883282"/>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a:t>
            </a: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41" name="Picture 40">
            <a:extLst>
              <a:ext uri="{FF2B5EF4-FFF2-40B4-BE49-F238E27FC236}">
                <a16:creationId xmlns:a16="http://schemas.microsoft.com/office/drawing/2014/main" id="{3AAA589A-CBDE-4CC9-E113-D1BF02E635E2}"/>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Lst>
          </a:blip>
          <a:srcRect l="56507" t="12517"/>
          <a:stretch/>
        </p:blipFill>
        <p:spPr>
          <a:xfrm>
            <a:off x="-9660" y="1284610"/>
            <a:ext cx="3287503" cy="3624281"/>
          </a:xfrm>
          <a:prstGeom prst="rect">
            <a:avLst/>
          </a:prstGeom>
        </p:spPr>
      </p:pic>
      <p:sp>
        <p:nvSpPr>
          <p:cNvPr id="43" name="Rectangle 42">
            <a:extLst>
              <a:ext uri="{FF2B5EF4-FFF2-40B4-BE49-F238E27FC236}">
                <a16:creationId xmlns:a16="http://schemas.microsoft.com/office/drawing/2014/main" id="{65092587-3A18-1EB0-B14E-07A9567891A0}"/>
              </a:ext>
            </a:extLst>
          </p:cNvPr>
          <p:cNvSpPr/>
          <p:nvPr/>
        </p:nvSpPr>
        <p:spPr>
          <a:xfrm>
            <a:off x="3277844" y="1285484"/>
            <a:ext cx="8912570"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3744635" y="1275648"/>
            <a:ext cx="4412146" cy="1348670"/>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TRUSTED URBAN PLACES</a:t>
            </a:r>
          </a:p>
          <a:p>
            <a:pPr marL="0" marR="0" lvl="0" indent="0" rtl="0">
              <a:lnSpc>
                <a:spcPct val="100000"/>
              </a:lnSpc>
              <a:spcBef>
                <a:spcPts val="0"/>
              </a:spcBef>
              <a:spcAft>
                <a:spcPts val="0"/>
              </a:spcAft>
              <a:buClr>
                <a:srgbClr val="000000"/>
              </a:buClr>
              <a:buSzPts val="2800"/>
              <a:buFont typeface="Arial"/>
              <a:buNone/>
            </a:pPr>
            <a:r>
              <a:rPr lang="de-DE" sz="1900" i="0" u="none" strike="noStrike" cap="none" dirty="0">
                <a:solidFill>
                  <a:schemeClr val="bg1"/>
                </a:solidFill>
                <a:latin typeface="Futura PT Book" panose="020B0502020204020303" pitchFamily="34" charset="0"/>
                <a:ea typeface="Century Gothic"/>
                <a:cs typeface="Century Gothic"/>
                <a:sym typeface="Century Gothic"/>
              </a:rPr>
              <a:t>Julian Kiverstein &amp; David </a:t>
            </a:r>
            <a:r>
              <a:rPr lang="de-DE" sz="1900" i="0" u="none" strike="noStrike" cap="none" dirty="0" err="1">
                <a:solidFill>
                  <a:schemeClr val="bg1"/>
                </a:solidFill>
                <a:latin typeface="Futura PT Book" panose="020B0502020204020303" pitchFamily="34" charset="0"/>
                <a:ea typeface="Century Gothic"/>
                <a:cs typeface="Century Gothic"/>
                <a:sym typeface="Century Gothic"/>
              </a:rPr>
              <a:t>Habets</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39" name="TextBox 38">
            <a:extLst>
              <a:ext uri="{FF2B5EF4-FFF2-40B4-BE49-F238E27FC236}">
                <a16:creationId xmlns:a16="http://schemas.microsoft.com/office/drawing/2014/main" id="{D8C6D4E9-5ECE-C26E-40CB-2522301A7D2A}"/>
              </a:ext>
            </a:extLst>
          </p:cNvPr>
          <p:cNvSpPr txBox="1"/>
          <p:nvPr/>
        </p:nvSpPr>
        <p:spPr>
          <a:xfrm>
            <a:off x="3413917" y="2613929"/>
            <a:ext cx="8658009" cy="1846659"/>
          </a:xfrm>
          <a:prstGeom prst="rect">
            <a:avLst/>
          </a:prstGeom>
          <a:noFill/>
        </p:spPr>
        <p:txBody>
          <a:bodyPr wrap="square">
            <a:spAutoFit/>
          </a:bodyPr>
          <a:lstStyle/>
          <a:p>
            <a:pPr marL="342900" marR="0" lvl="0" indent="-342900" algn="just" defTabSz="914400" rtl="0" eaLnBrk="1" fontAlgn="auto" latinLnBrk="0" hangingPunct="1">
              <a:spcBef>
                <a:spcPts val="0"/>
              </a:spcBef>
              <a:spcAft>
                <a:spcPts val="0"/>
              </a:spcAft>
              <a:buClr>
                <a:schemeClr val="bg1"/>
              </a:buClr>
              <a:buSzPct val="100000"/>
              <a:buFont typeface="Wingdings" panose="05000000000000000000" pitchFamily="2" charset="2"/>
              <a:buChar char="§"/>
              <a:tabLst/>
              <a:defRPr/>
            </a:pP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A concept crucial to the interplay between typical urban situations and human habits: basic trust. </a:t>
            </a:r>
            <a:r>
              <a:rPr lang="en-GB" sz="1900" dirty="0">
                <a:solidFill>
                  <a:schemeClr val="bg1"/>
                </a:solidFill>
                <a:latin typeface="Futura PT Book" panose="020B0502020204020303" pitchFamily="34" charset="0"/>
              </a:rPr>
              <a:t>P</a:t>
            </a:r>
            <a:r>
              <a:rPr kumimoji="0" lang="en-GB" sz="1900" b="0" i="0" u="none" strike="noStrike" kern="0" cap="none" spc="0" normalizeH="0" baseline="0" noProof="0" dirty="0" err="1">
                <a:ln>
                  <a:noFill/>
                </a:ln>
                <a:solidFill>
                  <a:schemeClr val="bg1"/>
                </a:solidFill>
                <a:effectLst/>
                <a:uLnTx/>
                <a:uFillTx/>
                <a:latin typeface="Futura PT Book" panose="020B0502020204020303" pitchFamily="34" charset="0"/>
                <a:cs typeface="Arial"/>
                <a:sym typeface="Arial"/>
              </a:rPr>
              <a:t>eople</a:t>
            </a: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 habitually draw upon environmental resources to sustain, amplify or dampen affective states. The city turns into a constellation of “trusted places”. </a:t>
            </a:r>
          </a:p>
          <a:p>
            <a:pPr marL="342900" marR="0" lvl="0" indent="-342900" algn="just" defTabSz="914400" rtl="0" eaLnBrk="1" fontAlgn="auto" latinLnBrk="0" hangingPunct="1">
              <a:spcBef>
                <a:spcPts val="0"/>
              </a:spcBef>
              <a:spcAft>
                <a:spcPts val="0"/>
              </a:spcAft>
              <a:buClr>
                <a:schemeClr val="bg1"/>
              </a:buClr>
              <a:buSzPct val="100000"/>
              <a:buFont typeface="Wingdings" panose="05000000000000000000" pitchFamily="2" charset="2"/>
              <a:buChar char="§"/>
              <a:tabLst/>
              <a:defRPr/>
            </a:pP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From a joined phenomenological and architectural perspective, the historical, continuously formed city can be seen as a constellation of trusted urban places, which affect our bodies in a certain way, fostering basic trust. </a:t>
            </a:r>
          </a:p>
        </p:txBody>
      </p:sp>
    </p:spTree>
    <p:extLst>
      <p:ext uri="{BB962C8B-B14F-4D97-AF65-F5344CB8AC3E}">
        <p14:creationId xmlns:p14="http://schemas.microsoft.com/office/powerpoint/2010/main" val="165620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Google Shape;97;p2">
            <a:extLst>
              <a:ext uri="{FF2B5EF4-FFF2-40B4-BE49-F238E27FC236}">
                <a16:creationId xmlns:a16="http://schemas.microsoft.com/office/drawing/2014/main" id="{D443B83D-B8E5-DAFE-1B85-7FE73C72987B}"/>
              </a:ext>
            </a:extLst>
          </p:cNvPr>
          <p:cNvSpPr txBox="1"/>
          <p:nvPr/>
        </p:nvSpPr>
        <p:spPr>
          <a:xfrm>
            <a:off x="232767" y="206397"/>
            <a:ext cx="11633879" cy="531131"/>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a:t>
            </a: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35" name="Picture 34">
            <a:extLst>
              <a:ext uri="{FF2B5EF4-FFF2-40B4-BE49-F238E27FC236}">
                <a16:creationId xmlns:a16="http://schemas.microsoft.com/office/drawing/2014/main" id="{218D8F37-893A-E919-B128-46DB91172A00}"/>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Effect>
                      <a14:brightnessContrast bright="-20000" contrast="-20000"/>
                    </a14:imgEffect>
                  </a14:imgLayer>
                </a14:imgProps>
              </a:ext>
            </a:extLst>
          </a:blip>
          <a:srcRect t="5776" r="9894"/>
          <a:stretch/>
        </p:blipFill>
        <p:spPr>
          <a:xfrm>
            <a:off x="-9668" y="1275647"/>
            <a:ext cx="6103056" cy="3631597"/>
          </a:xfrm>
          <a:prstGeom prst="rect">
            <a:avLst/>
          </a:prstGeom>
        </p:spPr>
      </p:pic>
      <p:sp>
        <p:nvSpPr>
          <p:cNvPr id="36" name="Rectangle 35">
            <a:extLst>
              <a:ext uri="{FF2B5EF4-FFF2-40B4-BE49-F238E27FC236}">
                <a16:creationId xmlns:a16="http://schemas.microsoft.com/office/drawing/2014/main" id="{13B1B485-1BD3-1C8F-7037-890D3FEBB002}"/>
              </a:ext>
            </a:extLst>
          </p:cNvPr>
          <p:cNvSpPr/>
          <p:nvPr/>
        </p:nvSpPr>
        <p:spPr>
          <a:xfrm>
            <a:off x="5909686" y="1285484"/>
            <a:ext cx="6280728"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6279841" y="1275648"/>
            <a:ext cx="5860371" cy="149345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THE INTERPLAY OF FAMILIAR AND UNFAMILIAR</a:t>
            </a:r>
            <a:endParaRPr lang="en-GB" sz="2800" b="1" dirty="0">
              <a:solidFill>
                <a:schemeClr val="bg1"/>
              </a:solidFill>
              <a:latin typeface="Futura PT Bold" panose="020B0902020204020203" pitchFamily="34" charset="0"/>
              <a:ea typeface="Century Gothic"/>
              <a:cs typeface="Century Gothic"/>
              <a:sym typeface="Century Gothic"/>
            </a:endParaRPr>
          </a:p>
          <a:p>
            <a:pPr marL="0" marR="0" lvl="0" indent="0" rtl="0">
              <a:lnSpc>
                <a:spcPct val="100000"/>
              </a:lnSpc>
              <a:spcBef>
                <a:spcPts val="0"/>
              </a:spcBef>
              <a:spcAft>
                <a:spcPts val="0"/>
              </a:spcAft>
              <a:buClr>
                <a:srgbClr val="000000"/>
              </a:buClr>
              <a:buSzPts val="2800"/>
              <a:buFont typeface="Arial"/>
              <a:buNone/>
            </a:pPr>
            <a:r>
              <a:rPr lang="en-GB" sz="1900" i="0" u="none" strike="noStrike" cap="none" dirty="0">
                <a:solidFill>
                  <a:schemeClr val="bg1"/>
                </a:solidFill>
                <a:latin typeface="Futura PT Book" panose="020B0502020204020303" pitchFamily="34" charset="0"/>
                <a:ea typeface="Century Gothic"/>
                <a:cs typeface="Century Gothic"/>
                <a:sym typeface="Century Gothic"/>
              </a:rPr>
              <a:t>Fabio Tommy Pellizzer</a:t>
            </a:r>
            <a:endParaRPr sz="1900" dirty="0">
              <a:solidFill>
                <a:schemeClr val="dk1"/>
              </a:solidFill>
              <a:latin typeface="Futura PT Book" panose="020B0502020204020303" pitchFamily="34" charset="0"/>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900" dirty="0">
              <a:solidFill>
                <a:schemeClr val="dk1"/>
              </a:solidFill>
              <a:latin typeface="Futura PT Book" panose="020B0502020204020303" pitchFamily="34" charset="0"/>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24" name="TextBox 23">
            <a:extLst>
              <a:ext uri="{FF2B5EF4-FFF2-40B4-BE49-F238E27FC236}">
                <a16:creationId xmlns:a16="http://schemas.microsoft.com/office/drawing/2014/main" id="{E2D75937-2647-8245-85C5-983F9033278E}"/>
              </a:ext>
            </a:extLst>
          </p:cNvPr>
          <p:cNvSpPr txBox="1"/>
          <p:nvPr/>
        </p:nvSpPr>
        <p:spPr>
          <a:xfrm>
            <a:off x="5987142" y="2772679"/>
            <a:ext cx="5879504" cy="2139047"/>
          </a:xfrm>
          <a:prstGeom prst="rect">
            <a:avLst/>
          </a:prstGeom>
          <a:noFill/>
        </p:spPr>
        <p:txBody>
          <a:bodyPr wrap="square">
            <a:spAutoFit/>
          </a:bodyPr>
          <a:lstStyle/>
          <a:p>
            <a:pPr marL="342900" marR="0" lvl="0" indent="-342900" algn="just" defTabSz="914400" rtl="0" eaLnBrk="1" fontAlgn="auto" latinLnBrk="0" hangingPunct="1">
              <a:spcBef>
                <a:spcPts val="0"/>
              </a:spcBef>
              <a:spcAft>
                <a:spcPts val="0"/>
              </a:spcAft>
              <a:buClr>
                <a:schemeClr val="bg1"/>
              </a:buClr>
              <a:buSzPct val="100000"/>
              <a:buFont typeface="Wingdings" panose="05000000000000000000" pitchFamily="2" charset="2"/>
              <a:buChar char="§"/>
              <a:tabLst/>
              <a:defRPr/>
            </a:pP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Patterns of familiarity are embodied in artefacts – we never start from scratch. </a:t>
            </a:r>
          </a:p>
          <a:p>
            <a:pPr marL="342900" marR="0" lvl="0" indent="-342900" algn="just" defTabSz="914400" rtl="0" eaLnBrk="1" fontAlgn="auto" latinLnBrk="0" hangingPunct="1">
              <a:spcBef>
                <a:spcPts val="0"/>
              </a:spcBef>
              <a:spcAft>
                <a:spcPts val="0"/>
              </a:spcAft>
              <a:buClr>
                <a:schemeClr val="bg1"/>
              </a:buClr>
              <a:buSzPct val="100000"/>
              <a:buFont typeface="Wingdings" panose="05000000000000000000" pitchFamily="2" charset="2"/>
              <a:buChar char="§"/>
              <a:tabLst/>
              <a:defRPr/>
            </a:pP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Another important concept to be included in the toolbox linking phenomenology to urban morphology: affordances - refractions of possibilities. </a:t>
            </a:r>
            <a:r>
              <a:rPr lang="en-GB" sz="1900" dirty="0">
                <a:solidFill>
                  <a:schemeClr val="bg1"/>
                </a:solidFill>
                <a:latin typeface="Futura PT Book" panose="020B0502020204020303" pitchFamily="34" charset="0"/>
              </a:rPr>
              <a:t>W</a:t>
            </a:r>
            <a:r>
              <a:rPr kumimoji="0" lang="en-GB"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rPr>
              <a:t>hat things have been for me, for others and what they possibly could or will afford?</a:t>
            </a:r>
            <a:endParaRPr kumimoji="0" lang="en-DE" sz="1900" b="0" i="0" u="none" strike="noStrike" kern="0" cap="none" spc="0" normalizeH="0" baseline="0" noProof="0" dirty="0">
              <a:ln>
                <a:noFill/>
              </a:ln>
              <a:solidFill>
                <a:schemeClr val="bg1"/>
              </a:solidFill>
              <a:effectLst/>
              <a:uLnTx/>
              <a:uFillTx/>
              <a:latin typeface="Futura PT Book" panose="020B0502020204020303" pitchFamily="34" charset="0"/>
              <a:cs typeface="Arial"/>
              <a:sym typeface="Arial"/>
            </a:endParaRPr>
          </a:p>
        </p:txBody>
      </p:sp>
    </p:spTree>
    <p:extLst>
      <p:ext uri="{BB962C8B-B14F-4D97-AF65-F5344CB8AC3E}">
        <p14:creationId xmlns:p14="http://schemas.microsoft.com/office/powerpoint/2010/main" val="76726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97;p2">
            <a:extLst>
              <a:ext uri="{FF2B5EF4-FFF2-40B4-BE49-F238E27FC236}">
                <a16:creationId xmlns:a16="http://schemas.microsoft.com/office/drawing/2014/main" id="{FFB1F605-CB3A-D6D7-F272-B38215D2E750}"/>
              </a:ext>
            </a:extLst>
          </p:cNvPr>
          <p:cNvSpPr txBox="1"/>
          <p:nvPr/>
        </p:nvSpPr>
        <p:spPr>
          <a:xfrm>
            <a:off x="232767" y="206397"/>
            <a:ext cx="11633879" cy="1325563"/>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 SPECTRUM</a:t>
            </a:r>
          </a:p>
          <a:p>
            <a:pPr marL="0" marR="0" lvl="0" indent="0" rtl="0">
              <a:lnSpc>
                <a:spcPct val="100000"/>
              </a:lnSpc>
              <a:spcBef>
                <a:spcPts val="0"/>
              </a:spcBef>
              <a:spcAft>
                <a:spcPts val="0"/>
              </a:spcAft>
              <a:buClr>
                <a:srgbClr val="000000"/>
              </a:buClr>
              <a:buSzPts val="2800"/>
              <a:buFont typeface="Arial"/>
              <a:buNone/>
            </a:pPr>
            <a:endParaRPr lang="en-GB" sz="2800" b="1" dirty="0">
              <a:solidFill>
                <a:schemeClr val="dk1"/>
              </a:solidFill>
              <a:latin typeface="Futura PT Bold" panose="020B0902020204020203" pitchFamily="34" charset="0"/>
              <a:sym typeface="Century Gothic"/>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4" name="Picture 3">
            <a:extLst>
              <a:ext uri="{FF2B5EF4-FFF2-40B4-BE49-F238E27FC236}">
                <a16:creationId xmlns:a16="http://schemas.microsoft.com/office/drawing/2014/main" id="{1CEF4EC6-72C9-851B-322D-B7EBEC541956}"/>
              </a:ext>
            </a:extLst>
          </p:cNvPr>
          <p:cNvPicPr>
            <a:picLocks noChangeAspect="1"/>
          </p:cNvPicPr>
          <p:nvPr/>
        </p:nvPicPr>
        <p:blipFill rotWithShape="1">
          <a:blip r:embed="rId6"/>
          <a:srcRect b="3711"/>
          <a:stretch/>
        </p:blipFill>
        <p:spPr>
          <a:xfrm>
            <a:off x="1" y="1275733"/>
            <a:ext cx="5488291" cy="3631438"/>
          </a:xfrm>
          <a:prstGeom prst="rect">
            <a:avLst/>
          </a:prstGeom>
        </p:spPr>
      </p:pic>
      <p:sp>
        <p:nvSpPr>
          <p:cNvPr id="36" name="Rectangle 35">
            <a:extLst>
              <a:ext uri="{FF2B5EF4-FFF2-40B4-BE49-F238E27FC236}">
                <a16:creationId xmlns:a16="http://schemas.microsoft.com/office/drawing/2014/main" id="{08FC59EA-DD4A-141A-60AD-520D065C7C51}"/>
              </a:ext>
            </a:extLst>
          </p:cNvPr>
          <p:cNvSpPr/>
          <p:nvPr/>
        </p:nvSpPr>
        <p:spPr>
          <a:xfrm>
            <a:off x="5081643" y="1285484"/>
            <a:ext cx="7108772"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5356317" y="1275648"/>
            <a:ext cx="6280923" cy="1104624"/>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A-TYPICAL SITUATIONS</a:t>
            </a:r>
          </a:p>
          <a:p>
            <a:pPr marL="0" marR="0" lvl="0" indent="0" rtl="0">
              <a:lnSpc>
                <a:spcPct val="100000"/>
              </a:lnSpc>
              <a:spcBef>
                <a:spcPts val="0"/>
              </a:spcBef>
              <a:spcAft>
                <a:spcPts val="0"/>
              </a:spcAft>
              <a:buClr>
                <a:srgbClr val="000000"/>
              </a:buClr>
              <a:buSzPts val="2800"/>
              <a:buFont typeface="Arial"/>
              <a:buNone/>
            </a:pPr>
            <a:r>
              <a:rPr lang="it-IT" sz="1800" dirty="0">
                <a:solidFill>
                  <a:schemeClr val="bg1"/>
                </a:solidFill>
                <a:effectLst/>
                <a:latin typeface="Futura PT Book" panose="020B0502020204020303" pitchFamily="34" charset="0"/>
                <a:ea typeface="Calibri" panose="020F0502020204030204" pitchFamily="34" charset="0"/>
              </a:rPr>
              <a:t>Gabriella Cianciolo Cosentino</a:t>
            </a:r>
            <a:endParaRPr sz="1800" dirty="0">
              <a:solidFill>
                <a:schemeClr val="bg1"/>
              </a:solidFill>
              <a:latin typeface="Futura PT Book" panose="020B0502020204020303" pitchFamily="34" charset="0"/>
              <a:ea typeface="Calibri" panose="020F0502020204030204" pitchFamily="34" charset="0"/>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bg1"/>
                </a:solidFill>
                <a:latin typeface="Futura PT Book" panose="020B0502020204020303" pitchFamily="34" charset="0"/>
                <a:ea typeface="Century Gothic"/>
                <a:cs typeface="Century Gothic"/>
                <a:sym typeface="Century Gothic"/>
              </a:rPr>
              <a:t> </a:t>
            </a: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bg1"/>
              </a:solidFill>
              <a:latin typeface="Futura PT Book" panose="020B0502020204020303" pitchFamily="34" charset="0"/>
              <a:ea typeface="Century Gothic"/>
              <a:cs typeface="Century Gothic"/>
              <a:sym typeface="Century Gothic"/>
            </a:endParaRPr>
          </a:p>
        </p:txBody>
      </p:sp>
      <p:sp>
        <p:nvSpPr>
          <p:cNvPr id="35" name="TextBox 34">
            <a:extLst>
              <a:ext uri="{FF2B5EF4-FFF2-40B4-BE49-F238E27FC236}">
                <a16:creationId xmlns:a16="http://schemas.microsoft.com/office/drawing/2014/main" id="{73B44CB0-2CD1-05A3-549B-2691196F5A28}"/>
              </a:ext>
            </a:extLst>
          </p:cNvPr>
          <p:cNvSpPr txBox="1"/>
          <p:nvPr/>
        </p:nvSpPr>
        <p:spPr>
          <a:xfrm>
            <a:off x="5081642" y="2125647"/>
            <a:ext cx="6993271" cy="2625912"/>
          </a:xfrm>
          <a:prstGeom prst="rect">
            <a:avLst/>
          </a:prstGeom>
          <a:noFill/>
        </p:spPr>
        <p:txBody>
          <a:bodyPr wrap="square">
            <a:spAutoFit/>
          </a:bodyPr>
          <a:lstStyle/>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lang="en-GB" sz="1800" dirty="0">
                <a:solidFill>
                  <a:schemeClr val="bg1"/>
                </a:solidFill>
                <a:latin typeface="Futura PT Book" panose="020B0502020204020303" pitchFamily="34" charset="0"/>
                <a:ea typeface="Calibri" panose="020F0502020204030204" pitchFamily="34" charset="0"/>
              </a:rPr>
              <a:t>P</a:t>
            </a:r>
            <a:r>
              <a:rPr kumimoji="0" lang="en-GB" sz="1800" b="0" i="0" u="none" strike="noStrike" kern="0" cap="none" spc="0" normalizeH="0" baseline="0" noProof="0" dirty="0" err="1">
                <a:ln>
                  <a:noFill/>
                </a:ln>
                <a:solidFill>
                  <a:schemeClr val="bg1"/>
                </a:solidFill>
                <a:effectLst/>
                <a:uLnTx/>
                <a:uFillTx/>
                <a:latin typeface="Futura PT Book" panose="020B0502020204020303" pitchFamily="34" charset="0"/>
                <a:ea typeface="Calibri" panose="020F0502020204030204" pitchFamily="34" charset="0"/>
                <a:cs typeface="Arial"/>
                <a:sym typeface="Arial"/>
              </a:rPr>
              <a:t>risons</a:t>
            </a: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 are among the most highly typified architectural forms, while providing the most exceptional and deliberately un-familiar environments.</a:t>
            </a:r>
          </a:p>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Inscription on the prison walls is a habit, contributing to familiarity and feeling at home in a hostile environment designed to control both body and mind.</a:t>
            </a:r>
          </a:p>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It has a dual function of transcending existing boundaries and creating new ones. Thus, affordances belong to different layers of existence, ranging from physical to spiritual. </a:t>
            </a:r>
          </a:p>
        </p:txBody>
      </p:sp>
    </p:spTree>
    <p:extLst>
      <p:ext uri="{BB962C8B-B14F-4D97-AF65-F5344CB8AC3E}">
        <p14:creationId xmlns:p14="http://schemas.microsoft.com/office/powerpoint/2010/main" val="143913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97;p2">
            <a:extLst>
              <a:ext uri="{FF2B5EF4-FFF2-40B4-BE49-F238E27FC236}">
                <a16:creationId xmlns:a16="http://schemas.microsoft.com/office/drawing/2014/main" id="{627411AA-6D63-A7E7-968F-7901929E9E5E}"/>
              </a:ext>
            </a:extLst>
          </p:cNvPr>
          <p:cNvSpPr txBox="1"/>
          <p:nvPr/>
        </p:nvSpPr>
        <p:spPr>
          <a:xfrm>
            <a:off x="232767" y="206397"/>
            <a:ext cx="11633879" cy="1325563"/>
          </a:xfrm>
          <a:prstGeom prst="rect">
            <a:avLst/>
          </a:prstGeom>
          <a:noFill/>
          <a:ln>
            <a:noFill/>
          </a:ln>
        </p:spPr>
        <p:txBody>
          <a:bodyPr spcFirstLastPara="1" wrap="square" lIns="91425" tIns="45700" rIns="91425" bIns="45700" anchor="t" anchorCtr="0">
            <a:noAutofit/>
          </a:bodyPr>
          <a:lstStyle/>
          <a:p>
            <a:pPr>
              <a:buSzPts val="2800"/>
            </a:pPr>
            <a:r>
              <a:rPr lang="en-GB" sz="2800" b="1" dirty="0">
                <a:solidFill>
                  <a:schemeClr val="dk1"/>
                </a:solidFill>
                <a:latin typeface="Futura PT Bold" panose="020B0902020204020203" pitchFamily="34" charset="0"/>
                <a:sym typeface="Century Gothic"/>
              </a:rPr>
              <a:t>PRESENTATIONS: SPECTRUM</a:t>
            </a:r>
          </a:p>
          <a:p>
            <a:pPr marL="0" marR="0" lvl="0" indent="0" rtl="0">
              <a:lnSpc>
                <a:spcPct val="100000"/>
              </a:lnSpc>
              <a:spcBef>
                <a:spcPts val="0"/>
              </a:spcBef>
              <a:spcAft>
                <a:spcPts val="0"/>
              </a:spcAft>
              <a:buClr>
                <a:srgbClr val="000000"/>
              </a:buClr>
              <a:buSzPts val="2800"/>
              <a:buFont typeface="Arial"/>
              <a:buNone/>
            </a:pPr>
            <a:endParaRPr lang="en-GB" sz="2800" b="1" dirty="0">
              <a:solidFill>
                <a:schemeClr val="dk1"/>
              </a:solidFill>
              <a:latin typeface="Futura PT Bold" panose="020B0902020204020203" pitchFamily="34" charset="0"/>
              <a:sym typeface="Century Gothic"/>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pic>
        <p:nvPicPr>
          <p:cNvPr id="35" name="Picture 34" descr="A person in front of a large screen&#10;&#10;Description automatically generated">
            <a:extLst>
              <a:ext uri="{FF2B5EF4-FFF2-40B4-BE49-F238E27FC236}">
                <a16:creationId xmlns:a16="http://schemas.microsoft.com/office/drawing/2014/main" id="{2E66B359-6195-D825-D4E6-E30077E17464}"/>
              </a:ext>
            </a:extLst>
          </p:cNvPr>
          <p:cNvPicPr>
            <a:picLocks noChangeAspect="1"/>
          </p:cNvPicPr>
          <p:nvPr/>
        </p:nvPicPr>
        <p:blipFill rotWithShape="1">
          <a:blip r:embed="rId6">
            <a:grayscl/>
            <a:extLst>
              <a:ext uri="{BEBA8EAE-BF5A-486C-A8C5-ECC9F3942E4B}">
                <a14:imgProps xmlns:a14="http://schemas.microsoft.com/office/drawing/2010/main">
                  <a14:imgLayer r:embed="rId7">
                    <a14:imgEffect>
                      <a14:brightnessContrast bright="-20000" contrast="-20000"/>
                    </a14:imgEffect>
                  </a14:imgLayer>
                </a14:imgProps>
              </a:ext>
            </a:extLst>
          </a:blip>
          <a:srcRect l="7143" t="33394" r="14400" b="20785"/>
          <a:stretch/>
        </p:blipFill>
        <p:spPr>
          <a:xfrm>
            <a:off x="-45407" y="1284611"/>
            <a:ext cx="4682229" cy="3611840"/>
          </a:xfrm>
          <a:prstGeom prst="rect">
            <a:avLst/>
          </a:prstGeom>
        </p:spPr>
      </p:pic>
      <p:sp>
        <p:nvSpPr>
          <p:cNvPr id="36" name="Rectangle 35">
            <a:extLst>
              <a:ext uri="{FF2B5EF4-FFF2-40B4-BE49-F238E27FC236}">
                <a16:creationId xmlns:a16="http://schemas.microsoft.com/office/drawing/2014/main" id="{871A0BE5-C3B5-9A57-D565-3F15FF1CA77B}"/>
              </a:ext>
            </a:extLst>
          </p:cNvPr>
          <p:cNvSpPr/>
          <p:nvPr/>
        </p:nvSpPr>
        <p:spPr>
          <a:xfrm>
            <a:off x="4628729" y="1285484"/>
            <a:ext cx="7561685"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Google Shape;97;p2">
            <a:extLst>
              <a:ext uri="{FF2B5EF4-FFF2-40B4-BE49-F238E27FC236}">
                <a16:creationId xmlns:a16="http://schemas.microsoft.com/office/drawing/2014/main" id="{58D7C1F0-5475-4B8E-8471-B518D3868C13}"/>
              </a:ext>
            </a:extLst>
          </p:cNvPr>
          <p:cNvSpPr txBox="1"/>
          <p:nvPr/>
        </p:nvSpPr>
        <p:spPr>
          <a:xfrm>
            <a:off x="4964700" y="1284611"/>
            <a:ext cx="3693775" cy="779429"/>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bg1"/>
                </a:solidFill>
                <a:latin typeface="Futura PT Bold" panose="020B0902020204020203" pitchFamily="34" charset="0"/>
                <a:ea typeface="Century Gothic"/>
                <a:cs typeface="Century Gothic"/>
                <a:sym typeface="Century Gothic"/>
              </a:rPr>
              <a:t>ON TYPICAL STREETS</a:t>
            </a:r>
            <a:endParaRPr lang="en-GB" sz="2800" b="1" dirty="0">
              <a:solidFill>
                <a:schemeClr val="bg1"/>
              </a:solidFill>
              <a:latin typeface="Futura PT Bold" panose="020B0902020204020203" pitchFamily="34" charset="0"/>
              <a:ea typeface="Century Gothic"/>
              <a:cs typeface="Century Gothic"/>
              <a:sym typeface="Century Gothic"/>
            </a:endParaRPr>
          </a:p>
          <a:p>
            <a:pPr marL="0" marR="0" lvl="0" indent="0" rtl="0">
              <a:lnSpc>
                <a:spcPct val="100000"/>
              </a:lnSpc>
              <a:spcBef>
                <a:spcPts val="0"/>
              </a:spcBef>
              <a:spcAft>
                <a:spcPts val="0"/>
              </a:spcAft>
              <a:buClr>
                <a:srgbClr val="000000"/>
              </a:buClr>
              <a:buSzPts val="2800"/>
              <a:buFont typeface="Arial"/>
              <a:buNone/>
            </a:pPr>
            <a:r>
              <a:rPr lang="en-GB" sz="1800" dirty="0">
                <a:solidFill>
                  <a:schemeClr val="bg1"/>
                </a:solidFill>
                <a:latin typeface="Futura PT Book" panose="020B0502020204020303" pitchFamily="34" charset="0"/>
                <a:ea typeface="Calibri" panose="020F0502020204030204" pitchFamily="34" charset="0"/>
              </a:rPr>
              <a:t>Urs Primas</a:t>
            </a:r>
            <a:endParaRPr sz="1800" dirty="0">
              <a:latin typeface="Futura PT Book" panose="020B0502020204020303" pitchFamily="34" charset="0"/>
              <a:ea typeface="Calibri" panose="020F0502020204030204" pitchFamily="34" charset="0"/>
              <a:sym typeface="Century Gothic"/>
            </a:endParaRPr>
          </a:p>
          <a:p>
            <a:pPr marL="0" marR="0" lvl="0" indent="0" algn="just" rtl="0">
              <a:lnSpc>
                <a:spcPct val="115000"/>
              </a:lnSpc>
              <a:spcBef>
                <a:spcPts val="0"/>
              </a:spcBef>
              <a:spcAft>
                <a:spcPts val="0"/>
              </a:spcAft>
              <a:buClr>
                <a:schemeClr val="dk1"/>
              </a:buClr>
              <a:buSzPts val="1100"/>
              <a:buFont typeface="Arial"/>
              <a:buNone/>
            </a:pPr>
            <a:endParaRPr lang="en-GB" sz="1800" dirty="0">
              <a:latin typeface="Futura PT Book" panose="020B0502020204020303" pitchFamily="34" charset="0"/>
              <a:ea typeface="Calibri" panose="020F0502020204030204" pitchFamily="34" charset="0"/>
            </a:endParaRPr>
          </a:p>
          <a:p>
            <a:pPr marL="0" marR="0" lvl="0" indent="0" algn="just" rtl="0">
              <a:lnSpc>
                <a:spcPct val="115000"/>
              </a:lnSpc>
              <a:spcBef>
                <a:spcPts val="0"/>
              </a:spcBef>
              <a:spcAft>
                <a:spcPts val="0"/>
              </a:spcAft>
              <a:buClr>
                <a:schemeClr val="dk1"/>
              </a:buClr>
              <a:buSzPts val="1100"/>
              <a:buFont typeface="Arial"/>
              <a:buNone/>
            </a:pPr>
            <a:endParaRPr lang="en-DE"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lang="en-DE"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24" name="TextBox 23">
            <a:extLst>
              <a:ext uri="{FF2B5EF4-FFF2-40B4-BE49-F238E27FC236}">
                <a16:creationId xmlns:a16="http://schemas.microsoft.com/office/drawing/2014/main" id="{B255317D-BB17-5C86-3BD0-D0924BC936F5}"/>
              </a:ext>
            </a:extLst>
          </p:cNvPr>
          <p:cNvSpPr txBox="1"/>
          <p:nvPr/>
        </p:nvSpPr>
        <p:spPr>
          <a:xfrm>
            <a:off x="4718016" y="2225356"/>
            <a:ext cx="7129497" cy="2625912"/>
          </a:xfrm>
          <a:prstGeom prst="rect">
            <a:avLst/>
          </a:prstGeom>
          <a:noFill/>
        </p:spPr>
        <p:txBody>
          <a:bodyPr wrap="square">
            <a:spAutoFit/>
          </a:bodyPr>
          <a:lstStyle/>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Space Syntax addresses urban space in terms of relationships of visibility and movement, to investigate situational types of a central stage of public life: the urban street. </a:t>
            </a:r>
          </a:p>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A differentiation of street types according to their situation within a network can then be linked to the evolutionary typification of streets. </a:t>
            </a:r>
          </a:p>
          <a:p>
            <a:pPr marL="285750" marR="0" lvl="0" indent="-285750" algn="just" defTabSz="914400" rtl="0" eaLnBrk="1" fontAlgn="auto" latinLnBrk="0" hangingPunct="1">
              <a:lnSpc>
                <a:spcPct val="115000"/>
              </a:lnSpc>
              <a:spcBef>
                <a:spcPts val="0"/>
              </a:spcBef>
              <a:spcAft>
                <a:spcPts val="0"/>
              </a:spcAft>
              <a:buClr>
                <a:schemeClr val="bg1"/>
              </a:buClr>
              <a:buSzPct val="100000"/>
              <a:buFont typeface="Wingdings" panose="05000000000000000000" pitchFamily="2" charset="2"/>
              <a:buChar char="§"/>
              <a:tabLst/>
              <a:defRPr/>
            </a:pPr>
            <a:r>
              <a:rPr lang="en-GB" sz="1800" dirty="0">
                <a:solidFill>
                  <a:schemeClr val="bg1"/>
                </a:solidFill>
                <a:latin typeface="Futura PT Book" panose="020B0502020204020303" pitchFamily="34" charset="0"/>
                <a:ea typeface="Calibri" panose="020F0502020204030204" pitchFamily="34" charset="0"/>
              </a:rPr>
              <a:t>T</a:t>
            </a:r>
            <a:r>
              <a:rPr kumimoji="0" lang="en-GB" sz="1800" b="0" i="0" u="none" strike="noStrike" kern="0" cap="none" spc="0" normalizeH="0" baseline="0" noProof="0" dirty="0">
                <a:ln>
                  <a:noFill/>
                </a:ln>
                <a:solidFill>
                  <a:schemeClr val="bg1"/>
                </a:solidFill>
                <a:effectLst/>
                <a:uLnTx/>
                <a:uFillTx/>
                <a:latin typeface="Futura PT Book" panose="020B0502020204020303" pitchFamily="34" charset="0"/>
                <a:ea typeface="Calibri" panose="020F0502020204030204" pitchFamily="34" charset="0"/>
                <a:cs typeface="Arial"/>
                <a:sym typeface="Arial"/>
              </a:rPr>
              <a:t>he principles of orientation and movement highlighted in phenomenology and the notion of embodied cognition can further enrich the methodological insights of space syntax.</a:t>
            </a:r>
          </a:p>
        </p:txBody>
      </p:sp>
    </p:spTree>
    <p:extLst>
      <p:ext uri="{BB962C8B-B14F-4D97-AF65-F5344CB8AC3E}">
        <p14:creationId xmlns:p14="http://schemas.microsoft.com/office/powerpoint/2010/main" val="2773576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5" name="Picture 24" descr="A group of people posing for a photo&#10;&#10;Description automatically generated">
            <a:extLst>
              <a:ext uri="{FF2B5EF4-FFF2-40B4-BE49-F238E27FC236}">
                <a16:creationId xmlns:a16="http://schemas.microsoft.com/office/drawing/2014/main" id="{6917A917-CB36-CC24-14C7-E7896B739035}"/>
              </a:ext>
            </a:extLst>
          </p:cNvPr>
          <p:cNvPicPr>
            <a:picLocks noChangeAspect="1"/>
          </p:cNvPicPr>
          <p:nvPr/>
        </p:nvPicPr>
        <p:blipFill rotWithShape="1">
          <a:blip r:embed="rId3"/>
          <a:srcRect t="10335" b="14221"/>
          <a:stretch/>
        </p:blipFill>
        <p:spPr>
          <a:xfrm>
            <a:off x="-9668" y="-34968"/>
            <a:ext cx="12188022" cy="6892968"/>
          </a:xfrm>
          <a:prstGeom prst="rect">
            <a:avLst/>
          </a:prstGeom>
        </p:spPr>
      </p:pic>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4"/>
          <a:srcRect l="16921" t="39157" r="16561" b="33914"/>
          <a:stretch/>
        </p:blipFill>
        <p:spPr>
          <a:xfrm>
            <a:off x="-9668" y="6277260"/>
            <a:ext cx="1425860" cy="576694"/>
          </a:xfrm>
          <a:prstGeom prst="rect">
            <a:avLst/>
          </a:prstGeom>
        </p:spPr>
      </p:pic>
      <p:pic>
        <p:nvPicPr>
          <p:cNvPr id="34" name="Picture 33">
            <a:extLst>
              <a:ext uri="{FF2B5EF4-FFF2-40B4-BE49-F238E27FC236}">
                <a16:creationId xmlns:a16="http://schemas.microsoft.com/office/drawing/2014/main" id="{E728A295-64C6-EECB-B2C6-71E13FAAAE52}"/>
              </a:ext>
            </a:extLst>
          </p:cNvPr>
          <p:cNvPicPr>
            <a:picLocks noChangeAspect="1"/>
          </p:cNvPicPr>
          <p:nvPr/>
        </p:nvPicPr>
        <p:blipFill>
          <a:blip r:embed="rId5"/>
          <a:stretch>
            <a:fillRect/>
          </a:stretch>
        </p:blipFill>
        <p:spPr>
          <a:xfrm>
            <a:off x="1552258" y="6186194"/>
            <a:ext cx="1736435" cy="667760"/>
          </a:xfrm>
          <a:prstGeom prst="rect">
            <a:avLst/>
          </a:prstGeom>
        </p:spPr>
      </p:pic>
      <p:pic>
        <p:nvPicPr>
          <p:cNvPr id="36" name="Picture 35" descr="A black background with a black square&#10;&#10;Description automatically generated with medium confidence">
            <a:extLst>
              <a:ext uri="{FF2B5EF4-FFF2-40B4-BE49-F238E27FC236}">
                <a16:creationId xmlns:a16="http://schemas.microsoft.com/office/drawing/2014/main" id="{4F3715AB-FD8B-BAA3-270B-B685A1C0B505}"/>
              </a:ext>
            </a:extLst>
          </p:cNvPr>
          <p:cNvPicPr/>
          <p:nvPr/>
        </p:nvPicPr>
        <p:blipFill>
          <a:blip r:embed="rId6"/>
          <a:stretch>
            <a:fillRect/>
          </a:stretch>
        </p:blipFill>
        <p:spPr>
          <a:xfrm>
            <a:off x="3334969" y="6260527"/>
            <a:ext cx="1277824" cy="473641"/>
          </a:xfrm>
          <a:prstGeom prst="rect">
            <a:avLst/>
          </a:prstGeom>
        </p:spPr>
      </p:pic>
    </p:spTree>
    <p:extLst>
      <p:ext uri="{BB962C8B-B14F-4D97-AF65-F5344CB8AC3E}">
        <p14:creationId xmlns:p14="http://schemas.microsoft.com/office/powerpoint/2010/main" val="74153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sp>
        <p:nvSpPr>
          <p:cNvPr id="34" name="Google Shape;97;p2">
            <a:extLst>
              <a:ext uri="{FF2B5EF4-FFF2-40B4-BE49-F238E27FC236}">
                <a16:creationId xmlns:a16="http://schemas.microsoft.com/office/drawing/2014/main" id="{58D7C1F0-5475-4B8E-8471-B518D3868C13}"/>
              </a:ext>
            </a:extLst>
          </p:cNvPr>
          <p:cNvSpPr txBox="1"/>
          <p:nvPr/>
        </p:nvSpPr>
        <p:spPr>
          <a:xfrm>
            <a:off x="232767" y="206397"/>
            <a:ext cx="11688069"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ea typeface="Century Gothic"/>
                <a:cs typeface="Century Gothic"/>
                <a:sym typeface="Century Gothic"/>
              </a:rPr>
              <a:t>OUTCOMES</a:t>
            </a:r>
            <a:endParaRPr lang="en-GB"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2" name="TextBox 1">
            <a:extLst>
              <a:ext uri="{FF2B5EF4-FFF2-40B4-BE49-F238E27FC236}">
                <a16:creationId xmlns:a16="http://schemas.microsoft.com/office/drawing/2014/main" id="{3ED489A2-FEF4-D6AB-28B1-BC3EC9FAB412}"/>
              </a:ext>
            </a:extLst>
          </p:cNvPr>
          <p:cNvSpPr txBox="1"/>
          <p:nvPr/>
        </p:nvSpPr>
        <p:spPr>
          <a:xfrm>
            <a:off x="323767" y="1269726"/>
            <a:ext cx="11504614" cy="3998339"/>
          </a:xfrm>
          <a:prstGeom prst="rect">
            <a:avLst/>
          </a:prstGeom>
          <a:noFill/>
        </p:spPr>
        <p:txBody>
          <a:bodyPr wrap="square">
            <a:spAutoFit/>
          </a:bodyPr>
          <a:lstStyle/>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The </a:t>
            </a:r>
            <a:r>
              <a:rPr lang="en-GB" sz="1900" dirty="0">
                <a:solidFill>
                  <a:schemeClr val="dk1"/>
                </a:solidFill>
                <a:latin typeface="Futura PT Bold" panose="020B0902020204020203" pitchFamily="34" charset="0"/>
              </a:rPr>
              <a:t>clarification of typomorphological concepts </a:t>
            </a:r>
            <a:r>
              <a:rPr lang="en-GB" sz="1900" dirty="0">
                <a:solidFill>
                  <a:schemeClr val="dk1"/>
                </a:solidFill>
                <a:latin typeface="Futura PT Book" panose="020B0502020204020303" pitchFamily="34" charset="0"/>
              </a:rPr>
              <a:t>such as type, process, spontaneous consciousness or territory along insights from Husserlian philosophy may extend the pertinence of morphological concepts and methods beyond the study of physical urban form and lead the way towards a more comprehensive understanding of physical urban form as interlocking with social or cultural form. </a:t>
            </a:r>
          </a:p>
          <a:p>
            <a:pPr marL="285750" indent="-28575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rPr>
              <a:t>Phenomenological approaches </a:t>
            </a:r>
            <a:r>
              <a:rPr lang="en-GB" sz="1900" dirty="0">
                <a:solidFill>
                  <a:schemeClr val="dk1"/>
                </a:solidFill>
                <a:latin typeface="Futura PT Book" panose="020B0502020204020303" pitchFamily="34" charset="0"/>
              </a:rPr>
              <a:t>that are gaining traction in various areas of social or medical sciences are likely to benefit from the body of knowledge on the spatial structure and the temporal evolution of urban environments that has been accumulated within urban morphology.</a:t>
            </a:r>
            <a:endParaRPr lang="en-GB" sz="1900" dirty="0">
              <a:solidFill>
                <a:schemeClr val="dk1"/>
              </a:solidFill>
              <a:latin typeface="Futura PT Book" panose="020B0502020204020303" pitchFamily="34" charset="0"/>
              <a:sym typeface="Century Gothic"/>
            </a:endParaRP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803457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sp>
        <p:nvSpPr>
          <p:cNvPr id="34" name="Google Shape;97;p2">
            <a:extLst>
              <a:ext uri="{FF2B5EF4-FFF2-40B4-BE49-F238E27FC236}">
                <a16:creationId xmlns:a16="http://schemas.microsoft.com/office/drawing/2014/main" id="{58D7C1F0-5475-4B8E-8471-B518D3868C13}"/>
              </a:ext>
            </a:extLst>
          </p:cNvPr>
          <p:cNvSpPr txBox="1"/>
          <p:nvPr/>
        </p:nvSpPr>
        <p:spPr>
          <a:xfrm>
            <a:off x="232767" y="206397"/>
            <a:ext cx="11688069"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ea typeface="Century Gothic"/>
                <a:cs typeface="Century Gothic"/>
                <a:sym typeface="Century Gothic"/>
              </a:rPr>
              <a:t>OUTCOMES</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2" name="TextBox 1">
            <a:extLst>
              <a:ext uri="{FF2B5EF4-FFF2-40B4-BE49-F238E27FC236}">
                <a16:creationId xmlns:a16="http://schemas.microsoft.com/office/drawing/2014/main" id="{3ED489A2-FEF4-D6AB-28B1-BC3EC9FAB412}"/>
              </a:ext>
            </a:extLst>
          </p:cNvPr>
          <p:cNvSpPr txBox="1"/>
          <p:nvPr/>
        </p:nvSpPr>
        <p:spPr>
          <a:xfrm>
            <a:off x="323767" y="1269726"/>
            <a:ext cx="11504614" cy="4875502"/>
          </a:xfrm>
          <a:prstGeom prst="rect">
            <a:avLst/>
          </a:prstGeom>
          <a:noFill/>
        </p:spPr>
        <p:txBody>
          <a:bodyPr wrap="square">
            <a:spAutoFit/>
          </a:bodyPr>
          <a:lstStyle/>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ok" panose="020B0502020204020303" pitchFamily="34" charset="0"/>
                <a:ea typeface="Century Gothic"/>
                <a:cs typeface="Century Gothic"/>
                <a:sym typeface="Century Gothic"/>
              </a:rPr>
              <a:t>Generally, a productive connectivity of (Husserlian) </a:t>
            </a:r>
            <a:r>
              <a:rPr lang="en-GB" sz="1900" i="0" u="none" strike="noStrike" cap="none" dirty="0">
                <a:solidFill>
                  <a:schemeClr val="dk1"/>
                </a:solidFill>
                <a:latin typeface="Futura PT Bold" panose="020B0902020204020203" pitchFamily="34" charset="0"/>
                <a:ea typeface="Century Gothic"/>
                <a:cs typeface="Century Gothic"/>
                <a:sym typeface="Century Gothic"/>
              </a:rPr>
              <a:t>phenomenology, </a:t>
            </a:r>
            <a:r>
              <a:rPr lang="en-GB" sz="1900" i="0" u="none" strike="noStrike" cap="none" dirty="0" err="1">
                <a:solidFill>
                  <a:schemeClr val="dk1"/>
                </a:solidFill>
                <a:latin typeface="Futura PT Bold" panose="020B0902020204020203" pitchFamily="34" charset="0"/>
                <a:ea typeface="Century Gothic"/>
                <a:cs typeface="Century Gothic"/>
                <a:sym typeface="Century Gothic"/>
              </a:rPr>
              <a:t>enactivism</a:t>
            </a:r>
            <a:r>
              <a:rPr lang="en-GB" sz="1900" i="0" u="none" strike="noStrike" cap="none" dirty="0">
                <a:solidFill>
                  <a:schemeClr val="dk1"/>
                </a:solidFill>
                <a:latin typeface="Futura PT Bold" panose="020B0902020204020203" pitchFamily="34" charset="0"/>
                <a:ea typeface="Century Gothic"/>
                <a:cs typeface="Century Gothic"/>
                <a:sym typeface="Century Gothic"/>
              </a:rPr>
              <a:t> and anthropology with morphological methods</a:t>
            </a:r>
            <a:r>
              <a:rPr lang="en-GB" sz="1900" i="0" u="none" strike="noStrike" cap="none" dirty="0">
                <a:solidFill>
                  <a:schemeClr val="dk1"/>
                </a:solidFill>
                <a:latin typeface="Futura PT Book" panose="020B0502020204020303" pitchFamily="34" charset="0"/>
                <a:ea typeface="Century Gothic"/>
                <a:cs typeface="Century Gothic"/>
                <a:sym typeface="Century Gothic"/>
              </a:rPr>
              <a:t> such as the Typological-processual or Space Syntax approaches can be established through the concepts of embodied cognition, familiarity, horizon, habit, and lifeworld.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As a team</a:t>
            </a:r>
            <a:r>
              <a:rPr lang="en-GB" sz="1900" i="0" u="none" strike="noStrike" cap="none" dirty="0">
                <a:solidFill>
                  <a:schemeClr val="dk1"/>
                </a:solidFill>
                <a:latin typeface="Futura PT Book" panose="020B0502020204020303" pitchFamily="34" charset="0"/>
                <a:ea typeface="Century Gothic"/>
                <a:cs typeface="Century Gothic"/>
                <a:sym typeface="Century Gothic"/>
              </a:rPr>
              <a:t>, we aim to develop research with the overarching objective of fostering inter- and transdisciplinary dialogue. </a:t>
            </a:r>
            <a:r>
              <a:rPr lang="en-GB" sz="1900" i="0" u="none" strike="noStrike" cap="none" dirty="0">
                <a:solidFill>
                  <a:schemeClr val="dk1"/>
                </a:solidFill>
                <a:latin typeface="Futura PT Bold" panose="020B0902020204020203" pitchFamily="34" charset="0"/>
                <a:ea typeface="Century Gothic"/>
                <a:cs typeface="Century Gothic"/>
                <a:sym typeface="Century Gothic"/>
              </a:rPr>
              <a:t>Our goal is </a:t>
            </a:r>
            <a:r>
              <a:rPr lang="en-GB" sz="1900" i="0" u="none" strike="noStrike" cap="none" dirty="0">
                <a:solidFill>
                  <a:schemeClr val="dk1"/>
                </a:solidFill>
                <a:latin typeface="Futura PT Book" panose="020B0502020204020303" pitchFamily="34" charset="0"/>
                <a:ea typeface="Century Gothic"/>
                <a:cs typeface="Century Gothic"/>
                <a:sym typeface="Century Gothic"/>
              </a:rPr>
              <a:t>to identify methodologies for shaping urban environments in a manner conducive to enhancing the quality of life, well-being and to multi- and transgenerational transfers of meaning. </a:t>
            </a:r>
          </a:p>
          <a:p>
            <a:pPr marL="285750" marR="0" lvl="0" indent="-285750" algn="just" rtl="0">
              <a:lnSpc>
                <a:spcPct val="150000"/>
              </a:lnSpc>
              <a:spcBef>
                <a:spcPts val="0"/>
              </a:spcBef>
              <a:spcAft>
                <a:spcPts val="0"/>
              </a:spcAft>
              <a:buClr>
                <a:srgbClr val="000000"/>
              </a:buClr>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We will facilitate the dialogue on the transformation of the meaning of place in time, with a view to forming intergenerational environments for the present and future that are respectful of well-being. </a:t>
            </a: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3976103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37" name="Picture 36">
            <a:extLst>
              <a:ext uri="{FF2B5EF4-FFF2-40B4-BE49-F238E27FC236}">
                <a16:creationId xmlns:a16="http://schemas.microsoft.com/office/drawing/2014/main" id="{212B88D7-D5D6-9A05-185F-1D620223BC94}"/>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5AA8A1DB-5DD3-1163-B959-C24A2FC72A71}"/>
              </a:ext>
            </a:extLst>
          </p:cNvPr>
          <p:cNvPicPr/>
          <p:nvPr/>
        </p:nvPicPr>
        <p:blipFill>
          <a:blip r:embed="rId5"/>
          <a:stretch>
            <a:fillRect/>
          </a:stretch>
        </p:blipFill>
        <p:spPr>
          <a:xfrm>
            <a:off x="3334969" y="6260527"/>
            <a:ext cx="1277824" cy="473641"/>
          </a:xfrm>
          <a:prstGeom prst="rect">
            <a:avLst/>
          </a:prstGeom>
        </p:spPr>
      </p:pic>
      <p:sp>
        <p:nvSpPr>
          <p:cNvPr id="34" name="Google Shape;97;p2">
            <a:extLst>
              <a:ext uri="{FF2B5EF4-FFF2-40B4-BE49-F238E27FC236}">
                <a16:creationId xmlns:a16="http://schemas.microsoft.com/office/drawing/2014/main" id="{58D7C1F0-5475-4B8E-8471-B518D3868C13}"/>
              </a:ext>
            </a:extLst>
          </p:cNvPr>
          <p:cNvSpPr txBox="1"/>
          <p:nvPr/>
        </p:nvSpPr>
        <p:spPr>
          <a:xfrm>
            <a:off x="232767" y="206397"/>
            <a:ext cx="11688069"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i="0" u="none" strike="noStrike" cap="none" dirty="0">
                <a:solidFill>
                  <a:schemeClr val="dk1"/>
                </a:solidFill>
                <a:latin typeface="Futura PT Bold" panose="020B0902020204020203" pitchFamily="34" charset="0"/>
                <a:ea typeface="Century Gothic"/>
                <a:cs typeface="Century Gothic"/>
                <a:sym typeface="Century Gothic"/>
              </a:rPr>
              <a:t>FROM TYPES TO MULTIGENERATIONAL ENVIRONMENTS</a:t>
            </a:r>
            <a:endParaRPr lang="en-GB"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sp>
        <p:nvSpPr>
          <p:cNvPr id="2" name="TextBox 1">
            <a:extLst>
              <a:ext uri="{FF2B5EF4-FFF2-40B4-BE49-F238E27FC236}">
                <a16:creationId xmlns:a16="http://schemas.microsoft.com/office/drawing/2014/main" id="{3ED489A2-FEF4-D6AB-28B1-BC3EC9FAB412}"/>
              </a:ext>
            </a:extLst>
          </p:cNvPr>
          <p:cNvSpPr txBox="1"/>
          <p:nvPr/>
        </p:nvSpPr>
        <p:spPr>
          <a:xfrm>
            <a:off x="323767" y="783099"/>
            <a:ext cx="11504614" cy="5314083"/>
          </a:xfrm>
          <a:prstGeom prst="rect">
            <a:avLst/>
          </a:prstGeom>
          <a:noFill/>
        </p:spPr>
        <p:txBody>
          <a:bodyPr wrap="square">
            <a:spAutoFit/>
          </a:bodyPr>
          <a:lstStyle/>
          <a:p>
            <a:pPr marL="342900" indent="-342900" algn="just">
              <a:lnSpc>
                <a:spcPct val="150000"/>
              </a:lnSpc>
              <a:buSzPts val="1900"/>
              <a:buFont typeface="Wingdings" panose="05000000000000000000" pitchFamily="2" charset="2"/>
              <a:buChar char="§"/>
            </a:pPr>
            <a:r>
              <a:rPr lang="en-GB" sz="1900" dirty="0">
                <a:solidFill>
                  <a:schemeClr val="dk1"/>
                </a:solidFill>
                <a:latin typeface="Futura PT Book" panose="020B0502020204020303" pitchFamily="34" charset="0"/>
                <a:sym typeface="Century Gothic"/>
              </a:rPr>
              <a:t>How do types emerge, and how do they change in time? And how can we build environments that connect different people by means of types? </a:t>
            </a:r>
          </a:p>
          <a:p>
            <a:pPr marL="285750" indent="-285750" algn="just">
              <a:lnSpc>
                <a:spcPct val="150000"/>
              </a:lnSpc>
              <a:buSzPts val="1900"/>
              <a:buFont typeface="Wingdings" panose="05000000000000000000" pitchFamily="2" charset="2"/>
              <a:buChar char="§"/>
            </a:pPr>
            <a:r>
              <a:rPr lang="en-GB" sz="1900" dirty="0">
                <a:solidFill>
                  <a:schemeClr val="dk1"/>
                </a:solidFill>
                <a:latin typeface="Futura PT Book" panose="020B0502020204020303" pitchFamily="34" charset="0"/>
                <a:sym typeface="Century Gothic"/>
              </a:rPr>
              <a:t>E.g. Muratori conjectured that each development phase in the emergence of territorial structures goes along with a unique way of translating topographical features into “image concepts”. In his view, these invisible “mental labels” can be reconstructed through an analysis of regularities in landscapes reshaped by human activity (Muratori, 1967, 216). Some approaches have already attempted to go beyond the mere empirical observation and classification of types by postulating mental, social or cultural “templates” (Deetz, 1967, 45) underlying their generation. </a:t>
            </a:r>
          </a:p>
          <a:p>
            <a:pPr marL="285750" indent="-28575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rPr>
              <a:t>Patterns of familiarity </a:t>
            </a:r>
            <a:r>
              <a:rPr lang="en-GB" sz="1900" dirty="0">
                <a:solidFill>
                  <a:schemeClr val="dk1"/>
                </a:solidFill>
                <a:latin typeface="Futura PT Book" panose="020B0502020204020303" pitchFamily="34" charset="0"/>
              </a:rPr>
              <a:t>are embodied in urban artefacts – we never start from scratch. The bodily-conferred principle of gradual, consistent and continuous space formation, based on traditional bodily habits, advocates a natural integrity of architectural forms and can be related to the typological process and the concept of </a:t>
            </a:r>
            <a:r>
              <a:rPr lang="en-GB" sz="1900" dirty="0">
                <a:solidFill>
                  <a:schemeClr val="dk1"/>
                </a:solidFill>
                <a:latin typeface="Futura PT Bold" panose="020B0902020204020203" pitchFamily="34" charset="0"/>
              </a:rPr>
              <a:t>trusted urban place</a:t>
            </a:r>
            <a:r>
              <a:rPr lang="en-GB" sz="1900" dirty="0">
                <a:solidFill>
                  <a:schemeClr val="dk1"/>
                </a:solidFill>
                <a:latin typeface="Futura PT Book" panose="020B0502020204020303" pitchFamily="34" charset="0"/>
              </a:rPr>
              <a:t>. Such places deserve careful morphological study, they organise our affective experiences and give form to feelings: This is where congruent social, emotional and urban forms emerge. </a:t>
            </a:r>
          </a:p>
        </p:txBody>
      </p:sp>
    </p:spTree>
    <p:extLst>
      <p:ext uri="{BB962C8B-B14F-4D97-AF65-F5344CB8AC3E}">
        <p14:creationId xmlns:p14="http://schemas.microsoft.com/office/powerpoint/2010/main" val="868570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97;p2">
            <a:extLst>
              <a:ext uri="{FF2B5EF4-FFF2-40B4-BE49-F238E27FC236}">
                <a16:creationId xmlns:a16="http://schemas.microsoft.com/office/drawing/2014/main" id="{3E2FF5BF-2B83-83AF-BB68-A9EFC190F209}"/>
              </a:ext>
            </a:extLst>
          </p:cNvPr>
          <p:cNvSpPr txBox="1"/>
          <p:nvPr/>
        </p:nvSpPr>
        <p:spPr>
          <a:xfrm>
            <a:off x="232767" y="206397"/>
            <a:ext cx="11110635"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PERSPECTIVES</a:t>
            </a: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pic>
        <p:nvPicPr>
          <p:cNvPr id="25" name="Picture 24">
            <a:extLst>
              <a:ext uri="{FF2B5EF4-FFF2-40B4-BE49-F238E27FC236}">
                <a16:creationId xmlns:a16="http://schemas.microsoft.com/office/drawing/2014/main" id="{6AF985EF-0E79-ABB9-92CC-57D36864B5E2}"/>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674847D2-E1A3-33F9-0AB7-A42A89CCC094}"/>
              </a:ext>
            </a:extLst>
          </p:cNvPr>
          <p:cNvPicPr/>
          <p:nvPr/>
        </p:nvPicPr>
        <p:blipFill>
          <a:blip r:embed="rId5"/>
          <a:stretch>
            <a:fillRect/>
          </a:stretch>
        </p:blipFill>
        <p:spPr>
          <a:xfrm>
            <a:off x="3334969" y="6260527"/>
            <a:ext cx="1277824" cy="473641"/>
          </a:xfrm>
          <a:prstGeom prst="rect">
            <a:avLst/>
          </a:prstGeom>
        </p:spPr>
      </p:pic>
      <p:sp>
        <p:nvSpPr>
          <p:cNvPr id="35" name="TextBox 34">
            <a:extLst>
              <a:ext uri="{FF2B5EF4-FFF2-40B4-BE49-F238E27FC236}">
                <a16:creationId xmlns:a16="http://schemas.microsoft.com/office/drawing/2014/main" id="{49C1B37F-BEA5-D6BF-714B-DB81EDAB50DD}"/>
              </a:ext>
            </a:extLst>
          </p:cNvPr>
          <p:cNvSpPr txBox="1"/>
          <p:nvPr/>
        </p:nvSpPr>
        <p:spPr>
          <a:xfrm>
            <a:off x="323767" y="1269726"/>
            <a:ext cx="11504614" cy="8153322"/>
          </a:xfrm>
          <a:prstGeom prst="rect">
            <a:avLst/>
          </a:prstGeom>
          <a:noFill/>
        </p:spPr>
        <p:txBody>
          <a:bodyPr wrap="square">
            <a:spAutoFit/>
          </a:bodyPr>
          <a:lstStyle/>
          <a:p>
            <a:pPr marL="285750" indent="-285750" algn="just">
              <a:lnSpc>
                <a:spcPct val="150000"/>
              </a:lnSpc>
              <a:buSzPts val="1900"/>
              <a:buFont typeface="Wingdings" panose="05000000000000000000" pitchFamily="2" charset="2"/>
              <a:buChar char="§"/>
            </a:pPr>
            <a:r>
              <a:rPr lang="en-GB" sz="1900" dirty="0">
                <a:solidFill>
                  <a:schemeClr val="dk1"/>
                </a:solidFill>
                <a:latin typeface="Futura PT Bold" panose="020B0902020204020203" pitchFamily="34" charset="0"/>
                <a:ea typeface="Century Gothic"/>
                <a:cs typeface="Century Gothic"/>
                <a:sym typeface="Century Gothic"/>
              </a:rPr>
              <a:t>S</a:t>
            </a:r>
            <a:r>
              <a:rPr lang="en-GB" sz="1900" i="0" u="none" strike="noStrike" cap="none" dirty="0">
                <a:solidFill>
                  <a:schemeClr val="dk1"/>
                </a:solidFill>
                <a:latin typeface="Futura PT Bold" panose="020B0902020204020203" pitchFamily="34" charset="0"/>
                <a:ea typeface="Century Gothic"/>
                <a:cs typeface="Century Gothic"/>
                <a:sym typeface="Century Gothic"/>
              </a:rPr>
              <a:t>pecial issue or a glossary: </a:t>
            </a:r>
            <a:r>
              <a:rPr lang="en-GB" sz="1900" i="0" u="none" strike="noStrike" cap="none" dirty="0">
                <a:solidFill>
                  <a:schemeClr val="dk1"/>
                </a:solidFill>
                <a:latin typeface="Futura PT Book" panose="020B0502020204020303" pitchFamily="34" charset="0"/>
                <a:ea typeface="Century Gothic"/>
                <a:cs typeface="Century Gothic"/>
                <a:sym typeface="Century Gothic"/>
              </a:rPr>
              <a:t>exploring and refining key concepts and methodologies. </a:t>
            </a:r>
          </a:p>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The workshop in Pisa</a:t>
            </a:r>
            <a:r>
              <a:rPr lang="en-GB" sz="1900" i="0" u="none" strike="noStrike" cap="none" dirty="0">
                <a:solidFill>
                  <a:schemeClr val="dk1"/>
                </a:solidFill>
                <a:latin typeface="Futura PT Book" panose="020B0502020204020303" pitchFamily="34" charset="0"/>
                <a:ea typeface="Century Gothic"/>
                <a:cs typeface="Century Gothic"/>
                <a:sym typeface="Century Gothic"/>
              </a:rPr>
              <a:t> “Intergenerational environments and meaning transfer” (10-13 April 2025)</a:t>
            </a:r>
          </a:p>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The workshop in Switzerland </a:t>
            </a:r>
            <a:r>
              <a:rPr lang="en-GB" sz="1900" dirty="0">
                <a:solidFill>
                  <a:schemeClr val="dk1"/>
                </a:solidFill>
                <a:latin typeface="Futura PT Book" panose="020B0502020204020303" pitchFamily="34" charset="0"/>
                <a:sym typeface="Century Gothic"/>
              </a:rPr>
              <a:t>(January </a:t>
            </a:r>
            <a:r>
              <a:rPr lang="en-GB" sz="1900" i="0" u="none" strike="noStrike" cap="none" dirty="0">
                <a:solidFill>
                  <a:schemeClr val="dk1"/>
                </a:solidFill>
                <a:latin typeface="Futura PT Book" panose="020B0502020204020303" pitchFamily="34" charset="0"/>
                <a:ea typeface="Century Gothic"/>
                <a:cs typeface="Century Gothic"/>
                <a:sym typeface="Century Gothic"/>
              </a:rPr>
              <a:t>2026)</a:t>
            </a:r>
          </a:p>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ld" panose="020B0902020204020203" pitchFamily="34" charset="0"/>
                <a:ea typeface="Century Gothic"/>
                <a:cs typeface="Century Gothic"/>
                <a:sym typeface="Century Gothic"/>
              </a:rPr>
              <a:t>The Special issue of the Journal of Architecture and Philosophy </a:t>
            </a:r>
            <a:r>
              <a:rPr lang="en-GB" sz="1900" i="0" u="none" strike="noStrike" cap="none" dirty="0">
                <a:solidFill>
                  <a:schemeClr val="dk1"/>
                </a:solidFill>
                <a:latin typeface="Futura PT Book" panose="020B0502020204020303" pitchFamily="34" charset="0"/>
                <a:ea typeface="Century Gothic"/>
                <a:cs typeface="Century Gothic"/>
                <a:sym typeface="Century Gothic"/>
              </a:rPr>
              <a:t>(2026)</a:t>
            </a:r>
          </a:p>
          <a:p>
            <a:pPr marL="285750" indent="-285750" algn="just">
              <a:lnSpc>
                <a:spcPct val="150000"/>
              </a:lnSpc>
              <a:buSzPts val="1900"/>
              <a:buFont typeface="Wingdings" panose="05000000000000000000" pitchFamily="2" charset="2"/>
              <a:buChar char="§"/>
            </a:pPr>
            <a:endParaRPr lang="en-GB" sz="1900" dirty="0">
              <a:solidFill>
                <a:schemeClr val="dk1"/>
              </a:solidFill>
              <a:latin typeface="Futura PT Bold" panose="020B0902020204020203" pitchFamily="34" charset="0"/>
              <a:ea typeface="Century Gothic"/>
              <a:cs typeface="Century Gothic"/>
              <a:sym typeface="Century Gothic"/>
            </a:endParaRPr>
          </a:p>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ok" panose="020B0502020204020303" pitchFamily="34" charset="0"/>
                <a:ea typeface="Century Gothic"/>
                <a:cs typeface="Century Gothic"/>
                <a:sym typeface="Century Gothic"/>
              </a:rPr>
              <a:t>To further promote dialogue and expand the group a wide variety of potential academic events is intended, such as workshops, conferences, open lecture series, art schools, design studios, and summer schools, which will lead to the joint academic publications.</a:t>
            </a: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ld" panose="020B0902020204020203" pitchFamily="34" charset="0"/>
              <a:ea typeface="Century Gothic"/>
              <a:cs typeface="Century Gothic"/>
              <a:sym typeface="Century Gothic"/>
            </a:endParaRPr>
          </a:p>
          <a:p>
            <a:pPr algn="ctr">
              <a:lnSpc>
                <a:spcPct val="150000"/>
              </a:lnSpc>
              <a:buSzPts val="1900"/>
            </a:pPr>
            <a:r>
              <a:rPr lang="en-GB" sz="2800" i="0" u="none" strike="noStrike" cap="none" dirty="0">
                <a:solidFill>
                  <a:schemeClr val="dk1"/>
                </a:solidFill>
                <a:latin typeface="Futura PT Bold" panose="020B0902020204020203" pitchFamily="34" charset="0"/>
                <a:ea typeface="Century Gothic"/>
                <a:cs typeface="Century Gothic"/>
                <a:sym typeface="Century Gothic"/>
              </a:rPr>
              <a:t>JOIN US</a:t>
            </a: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L="285750" indent="-285750" algn="just">
              <a:lnSpc>
                <a:spcPct val="150000"/>
              </a:lnSpc>
              <a:buSzPts val="1900"/>
              <a:buFont typeface="Wingdings" panose="05000000000000000000" pitchFamily="2" charset="2"/>
              <a:buChar char="§"/>
            </a:pPr>
            <a:r>
              <a:rPr lang="en-GB" sz="1900" i="0" u="none" strike="noStrike" cap="none" dirty="0">
                <a:solidFill>
                  <a:schemeClr val="dk1"/>
                </a:solidFill>
                <a:latin typeface="Futura PT Book" panose="020B0502020204020303" pitchFamily="34" charset="0"/>
                <a:ea typeface="Century Gothic"/>
                <a:cs typeface="Century Gothic"/>
                <a:sym typeface="Century Gothic"/>
              </a:rPr>
              <a:t> </a:t>
            </a:r>
          </a:p>
          <a:p>
            <a:pPr marL="285750" indent="-285750" algn="just">
              <a:lnSpc>
                <a:spcPct val="150000"/>
              </a:lnSpc>
              <a:buSzPts val="1900"/>
              <a:buFont typeface="Wingdings" panose="05000000000000000000" pitchFamily="2" charset="2"/>
              <a:buChar char="§"/>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a:p>
            <a:pPr marR="0" lvl="0" algn="just" rtl="0">
              <a:lnSpc>
                <a:spcPct val="150000"/>
              </a:lnSpc>
              <a:spcBef>
                <a:spcPts val="0"/>
              </a:spcBef>
              <a:spcAft>
                <a:spcPts val="0"/>
              </a:spcAft>
              <a:buClr>
                <a:srgbClr val="000000"/>
              </a:buClr>
              <a:buSzPts val="1900"/>
            </a:pPr>
            <a:endParaRPr lang="en-GB" sz="1900" i="0" u="none" strike="noStrike" cap="none" dirty="0">
              <a:solidFill>
                <a:schemeClr val="dk1"/>
              </a:solidFill>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3442297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descr="A green circle with white text&#10;&#10;Description automatically generated">
            <a:extLst>
              <a:ext uri="{FF2B5EF4-FFF2-40B4-BE49-F238E27FC236}">
                <a16:creationId xmlns:a16="http://schemas.microsoft.com/office/drawing/2014/main" id="{F8E65F02-7AA0-B548-5899-43FA7F2418FC}"/>
              </a:ext>
            </a:extLst>
          </p:cNvPr>
          <p:cNvPicPr>
            <a:picLocks noGrp="1" noRot="1" noChangeAspect="1" noMove="1" noResize="1" noEditPoints="1" noAdjustHandles="1" noChangeArrowheads="1" noChangeShapeType="1" noCrop="1"/>
          </p:cNvPicPr>
          <p:nvPr/>
        </p:nvPicPr>
        <p:blipFill rotWithShape="1">
          <a:blip r:embed="rId3"/>
          <a:srcRect l="16921" t="39157" r="16561" b="33914"/>
          <a:stretch/>
        </p:blipFill>
        <p:spPr>
          <a:xfrm>
            <a:off x="-9668" y="6277260"/>
            <a:ext cx="1425860" cy="576694"/>
          </a:xfrm>
          <a:prstGeom prst="rect">
            <a:avLst/>
          </a:prstGeom>
        </p:spPr>
      </p:pic>
      <p:sp>
        <p:nvSpPr>
          <p:cNvPr id="24" name="Google Shape;97;p2">
            <a:extLst>
              <a:ext uri="{FF2B5EF4-FFF2-40B4-BE49-F238E27FC236}">
                <a16:creationId xmlns:a16="http://schemas.microsoft.com/office/drawing/2014/main" id="{3E2FF5BF-2B83-83AF-BB68-A9EFC190F209}"/>
              </a:ext>
            </a:extLst>
          </p:cNvPr>
          <p:cNvSpPr txBox="1"/>
          <p:nvPr/>
        </p:nvSpPr>
        <p:spPr>
          <a:xfrm>
            <a:off x="232767" y="206397"/>
            <a:ext cx="11110635" cy="1325563"/>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800"/>
              <a:buFont typeface="Arial"/>
              <a:buNone/>
            </a:pPr>
            <a:r>
              <a:rPr lang="en-GB" sz="2800" b="1" dirty="0">
                <a:solidFill>
                  <a:schemeClr val="dk1"/>
                </a:solidFill>
                <a:latin typeface="Futura PT Bold" panose="020B0902020204020203" pitchFamily="34" charset="0"/>
                <a:sym typeface="Century Gothic"/>
              </a:rPr>
              <a:t>FOLLOW US: PHENO-MORPHOLOGY.COM</a:t>
            </a:r>
          </a:p>
          <a:p>
            <a:pPr marL="0" marR="0" lvl="0" indent="0"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Futura PT Bold" panose="020B0902020204020203" pitchFamily="34" charset="0"/>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just"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Futura PT Book" panose="020B0502020204020303" pitchFamily="34" charset="0"/>
              <a:sym typeface="Arial"/>
            </a:endParaRPr>
          </a:p>
          <a:p>
            <a:pPr marL="0" marR="0" lvl="0" indent="0" algn="r" rtl="0">
              <a:lnSpc>
                <a:spcPct val="100000"/>
              </a:lnSpc>
              <a:spcBef>
                <a:spcPts val="0"/>
              </a:spcBef>
              <a:spcAft>
                <a:spcPts val="0"/>
              </a:spcAft>
              <a:buClr>
                <a:srgbClr val="000000"/>
              </a:buClr>
              <a:buSzPts val="1200"/>
              <a:buFont typeface="Arial"/>
              <a:buNone/>
            </a:pPr>
            <a:endParaRPr sz="1200" b="0" i="1"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r" rtl="0">
              <a:lnSpc>
                <a:spcPct val="100000"/>
              </a:lnSpc>
              <a:spcBef>
                <a:spcPts val="0"/>
              </a:spcBef>
              <a:spcAft>
                <a:spcPts val="0"/>
              </a:spcAft>
              <a:buClr>
                <a:srgbClr val="000000"/>
              </a:buClr>
              <a:buSzPts val="1200"/>
              <a:buFont typeface="Arial"/>
              <a:buNone/>
            </a:pPr>
            <a:r>
              <a:rPr lang="en-US" sz="1200" b="0" i="1" u="none" strike="noStrike" cap="none" dirty="0">
                <a:solidFill>
                  <a:schemeClr val="dk1"/>
                </a:solidFill>
                <a:latin typeface="Futura PT Book" panose="020B0502020204020303" pitchFamily="34" charset="0"/>
                <a:ea typeface="Century Gothic"/>
                <a:cs typeface="Century Gothic"/>
                <a:sym typeface="Century Gothic"/>
              </a:rPr>
              <a:t> </a:t>
            </a: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342900" marR="0" lvl="0" indent="-34290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Futura PT Book" panose="020B0502020204020303" pitchFamily="34" charset="0"/>
              <a:ea typeface="Century Gothic"/>
              <a:cs typeface="Century Gothic"/>
              <a:sym typeface="Century Gothic"/>
            </a:endParaRPr>
          </a:p>
        </p:txBody>
      </p:sp>
      <p:pic>
        <p:nvPicPr>
          <p:cNvPr id="25" name="Picture 24">
            <a:extLst>
              <a:ext uri="{FF2B5EF4-FFF2-40B4-BE49-F238E27FC236}">
                <a16:creationId xmlns:a16="http://schemas.microsoft.com/office/drawing/2014/main" id="{9DF725CF-5DC1-FCF8-6D08-8D8DD35BB5D7}"/>
              </a:ext>
            </a:extLst>
          </p:cNvPr>
          <p:cNvPicPr>
            <a:picLocks noChangeAspect="1"/>
          </p:cNvPicPr>
          <p:nvPr/>
        </p:nvPicPr>
        <p:blipFill>
          <a:blip r:embed="rId4"/>
          <a:stretch>
            <a:fillRect/>
          </a:stretch>
        </p:blipFill>
        <p:spPr>
          <a:xfrm>
            <a:off x="1552258" y="6186194"/>
            <a:ext cx="1736435" cy="66776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CF21FE3B-9735-5904-BA49-70571C5E4B69}"/>
              </a:ext>
            </a:extLst>
          </p:cNvPr>
          <p:cNvPicPr/>
          <p:nvPr/>
        </p:nvPicPr>
        <p:blipFill>
          <a:blip r:embed="rId5"/>
          <a:stretch>
            <a:fillRect/>
          </a:stretch>
        </p:blipFill>
        <p:spPr>
          <a:xfrm>
            <a:off x="3334969" y="6260527"/>
            <a:ext cx="1277824" cy="473641"/>
          </a:xfrm>
          <a:prstGeom prst="rect">
            <a:avLst/>
          </a:prstGeom>
        </p:spPr>
      </p:pic>
      <p:pic>
        <p:nvPicPr>
          <p:cNvPr id="4" name="Picture 3">
            <a:extLst>
              <a:ext uri="{FF2B5EF4-FFF2-40B4-BE49-F238E27FC236}">
                <a16:creationId xmlns:a16="http://schemas.microsoft.com/office/drawing/2014/main" id="{26E4D3CD-7FE5-3AC0-D565-A0E3945BF72C}"/>
              </a:ext>
            </a:extLst>
          </p:cNvPr>
          <p:cNvPicPr>
            <a:picLocks noChangeAspect="1"/>
          </p:cNvPicPr>
          <p:nvPr/>
        </p:nvPicPr>
        <p:blipFill rotWithShape="1">
          <a:blip r:embed="rId6"/>
          <a:srcRect l="277" t="677" r="1648"/>
          <a:stretch/>
        </p:blipFill>
        <p:spPr>
          <a:xfrm>
            <a:off x="4677281" y="1305791"/>
            <a:ext cx="5732798" cy="4290756"/>
          </a:xfrm>
          <a:prstGeom prst="rect">
            <a:avLst/>
          </a:prstGeom>
          <a:ln>
            <a:noFill/>
          </a:ln>
        </p:spPr>
      </p:pic>
    </p:spTree>
    <p:extLst>
      <p:ext uri="{BB962C8B-B14F-4D97-AF65-F5344CB8AC3E}">
        <p14:creationId xmlns:p14="http://schemas.microsoft.com/office/powerpoint/2010/main" val="3580410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27DD0F70-AC4A-A205-96F1-CACCE6B6F453}"/>
              </a:ext>
            </a:extLst>
          </p:cNvPr>
          <p:cNvSpPr/>
          <p:nvPr/>
        </p:nvSpPr>
        <p:spPr>
          <a:xfrm>
            <a:off x="0" y="1276519"/>
            <a:ext cx="2491743"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3" name="Straight Connector 2">
            <a:extLst>
              <a:ext uri="{FF2B5EF4-FFF2-40B4-BE49-F238E27FC236}">
                <a16:creationId xmlns:a16="http://schemas.microsoft.com/office/drawing/2014/main" id="{62957BA2-AD96-1691-497A-13D8B195E55A}"/>
              </a:ext>
            </a:extLst>
          </p:cNvPr>
          <p:cNvCxnSpPr>
            <a:cxnSpLocks noGrp="1" noRot="1" noMove="1" noResize="1" noEditPoints="1" noAdjustHandles="1" noChangeArrowheads="1" noChangeShapeType="1"/>
          </p:cNvCxnSpPr>
          <p:nvPr/>
        </p:nvCxnSpPr>
        <p:spPr>
          <a:xfrm>
            <a:off x="11847513"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5177C7-3609-804D-DC61-DEE3E3DCD964}"/>
              </a:ext>
            </a:extLst>
          </p:cNvPr>
          <p:cNvCxnSpPr>
            <a:cxnSpLocks noGrp="1" noRot="1" noMove="1" noResize="1" noEditPoints="1" noAdjustHandles="1" noChangeArrowheads="1" noChangeShapeType="1"/>
          </p:cNvCxnSpPr>
          <p:nvPr/>
        </p:nvCxnSpPr>
        <p:spPr>
          <a:xfrm>
            <a:off x="11134725"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94EDF5-7979-9F4A-FCD2-F76C41FACFB0}"/>
              </a:ext>
            </a:extLst>
          </p:cNvPr>
          <p:cNvCxnSpPr>
            <a:cxnSpLocks noGrp="1" noRot="1" noMove="1" noResize="1" noEditPoints="1" noAdjustHandles="1" noChangeArrowheads="1" noChangeShapeType="1"/>
          </p:cNvCxnSpPr>
          <p:nvPr/>
        </p:nvCxnSpPr>
        <p:spPr>
          <a:xfrm>
            <a:off x="10414534" y="-169932"/>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68520DC-37AD-A418-23EC-C079AEDF9B62}"/>
              </a:ext>
            </a:extLst>
          </p:cNvPr>
          <p:cNvCxnSpPr>
            <a:cxnSpLocks noGrp="1" noRot="1" noMove="1" noResize="1" noEditPoints="1" noAdjustHandles="1" noChangeArrowheads="1" noChangeShapeType="1"/>
          </p:cNvCxnSpPr>
          <p:nvPr/>
        </p:nvCxnSpPr>
        <p:spPr>
          <a:xfrm>
            <a:off x="9702434"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227AC9-EF64-BB93-208C-DF693D75CC41}"/>
              </a:ext>
            </a:extLst>
          </p:cNvPr>
          <p:cNvCxnSpPr>
            <a:cxnSpLocks noGrp="1" noRot="1" noMove="1" noResize="1" noEditPoints="1" noAdjustHandles="1" noChangeArrowheads="1" noChangeShapeType="1"/>
          </p:cNvCxnSpPr>
          <p:nvPr/>
        </p:nvCxnSpPr>
        <p:spPr>
          <a:xfrm>
            <a:off x="8982243"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7C6FD3-1C5E-820A-F09A-B7CE87B762F8}"/>
              </a:ext>
            </a:extLst>
          </p:cNvPr>
          <p:cNvCxnSpPr>
            <a:cxnSpLocks noGrp="1" noRot="1" noMove="1" noResize="1" noEditPoints="1" noAdjustHandles="1" noChangeArrowheads="1" noChangeShapeType="1"/>
          </p:cNvCxnSpPr>
          <p:nvPr/>
        </p:nvCxnSpPr>
        <p:spPr>
          <a:xfrm>
            <a:off x="8253960"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360464-9B6B-E80D-2364-B64AA7C35CB5}"/>
              </a:ext>
            </a:extLst>
          </p:cNvPr>
          <p:cNvCxnSpPr>
            <a:cxnSpLocks noGrp="1" noRot="1" noMove="1" noResize="1" noEditPoints="1" noAdjustHandles="1" noChangeArrowheads="1" noChangeShapeType="1"/>
          </p:cNvCxnSpPr>
          <p:nvPr/>
        </p:nvCxnSpPr>
        <p:spPr>
          <a:xfrm>
            <a:off x="7541861"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6D3969D-3AC4-F523-C89B-2C9D1C64D891}"/>
              </a:ext>
            </a:extLst>
          </p:cNvPr>
          <p:cNvCxnSpPr>
            <a:cxnSpLocks noGrp="1" noRot="1" noMove="1" noResize="1" noEditPoints="1" noAdjustHandles="1" noChangeArrowheads="1" noChangeShapeType="1"/>
          </p:cNvCxnSpPr>
          <p:nvPr/>
        </p:nvCxnSpPr>
        <p:spPr>
          <a:xfrm>
            <a:off x="681357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C316E9-A15E-E461-8E39-5B3F80AAA58F}"/>
              </a:ext>
            </a:extLst>
          </p:cNvPr>
          <p:cNvCxnSpPr>
            <a:cxnSpLocks noGrp="1" noRot="1" noMove="1" noResize="1" noEditPoints="1" noAdjustHandles="1" noChangeArrowheads="1" noChangeShapeType="1"/>
          </p:cNvCxnSpPr>
          <p:nvPr/>
        </p:nvCxnSpPr>
        <p:spPr>
          <a:xfrm>
            <a:off x="6095206" y="-258417"/>
            <a:ext cx="6273" cy="726612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ADABE5-BB65-65C2-387D-87C8AA1B6A05}"/>
              </a:ext>
            </a:extLst>
          </p:cNvPr>
          <p:cNvCxnSpPr>
            <a:cxnSpLocks noGrp="1" noRot="1" noMove="1" noResize="1" noEditPoints="1" noAdjustHandles="1" noChangeArrowheads="1" noChangeShapeType="1"/>
          </p:cNvCxnSpPr>
          <p:nvPr/>
        </p:nvCxnSpPr>
        <p:spPr>
          <a:xfrm>
            <a:off x="5381288"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53BC320-3962-5A37-B5B7-91FB192F07A1}"/>
              </a:ext>
            </a:extLst>
          </p:cNvPr>
          <p:cNvCxnSpPr>
            <a:cxnSpLocks noGrp="1" noRot="1" noMove="1" noResize="1" noEditPoints="1" noAdjustHandles="1" noChangeArrowheads="1" noChangeShapeType="1"/>
          </p:cNvCxnSpPr>
          <p:nvPr/>
        </p:nvCxnSpPr>
        <p:spPr>
          <a:xfrm>
            <a:off x="4661097"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529FDE-C829-37F7-B327-30DAE9ED9B55}"/>
              </a:ext>
            </a:extLst>
          </p:cNvPr>
          <p:cNvCxnSpPr>
            <a:cxnSpLocks noGrp="1" noRot="1" noMove="1" noResize="1" noEditPoints="1" noAdjustHandles="1" noChangeArrowheads="1" noChangeShapeType="1"/>
          </p:cNvCxnSpPr>
          <p:nvPr/>
        </p:nvCxnSpPr>
        <p:spPr>
          <a:xfrm>
            <a:off x="3940906"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5B25B-2789-9B42-EE25-42F5716462A7}"/>
              </a:ext>
            </a:extLst>
          </p:cNvPr>
          <p:cNvCxnSpPr>
            <a:cxnSpLocks noGrp="1" noRot="1" noMove="1" noResize="1" noEditPoints="1" noAdjustHandles="1" noChangeArrowheads="1" noChangeShapeType="1"/>
          </p:cNvCxnSpPr>
          <p:nvPr/>
        </p:nvCxnSpPr>
        <p:spPr>
          <a:xfrm>
            <a:off x="3204531" y="-80920"/>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60C3C-CA84-21F4-03A0-7E72556CC6DF}"/>
              </a:ext>
            </a:extLst>
          </p:cNvPr>
          <p:cNvCxnSpPr>
            <a:cxnSpLocks noGrp="1" noRot="1" noMove="1" noResize="1" noEditPoints="1" noAdjustHandles="1" noChangeArrowheads="1" noChangeShapeType="1"/>
          </p:cNvCxnSpPr>
          <p:nvPr/>
        </p:nvCxnSpPr>
        <p:spPr>
          <a:xfrm>
            <a:off x="2500524"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4D9A43A-1BAF-4222-3913-6A64E49D2544}"/>
              </a:ext>
            </a:extLst>
          </p:cNvPr>
          <p:cNvCxnSpPr>
            <a:cxnSpLocks noGrp="1" noRot="1" noMove="1" noResize="1" noEditPoints="1" noAdjustHandles="1" noChangeArrowheads="1" noChangeShapeType="1"/>
          </p:cNvCxnSpPr>
          <p:nvPr/>
        </p:nvCxnSpPr>
        <p:spPr>
          <a:xfrm>
            <a:off x="1780333" y="-137564"/>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E049B4-D37D-E301-7171-952866861E30}"/>
              </a:ext>
            </a:extLst>
          </p:cNvPr>
          <p:cNvCxnSpPr>
            <a:cxnSpLocks noGrp="1" noRot="1" noMove="1" noResize="1" noEditPoints="1" noAdjustHandles="1" noChangeArrowheads="1" noChangeShapeType="1"/>
          </p:cNvCxnSpPr>
          <p:nvPr/>
        </p:nvCxnSpPr>
        <p:spPr>
          <a:xfrm>
            <a:off x="1043958" y="-82943"/>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024B7B-319B-DA81-7D92-1953B1AAA65F}"/>
              </a:ext>
            </a:extLst>
          </p:cNvPr>
          <p:cNvCxnSpPr>
            <a:cxnSpLocks noGrp="1" noRot="1" noMove="1" noResize="1" noEditPoints="1" noAdjustHandles="1" noChangeArrowheads="1" noChangeShapeType="1"/>
          </p:cNvCxnSpPr>
          <p:nvPr/>
        </p:nvCxnSpPr>
        <p:spPr>
          <a:xfrm>
            <a:off x="323767" y="-72828"/>
            <a:ext cx="0" cy="7023886"/>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6EE2-E133-BE3E-66DF-B835CCEC9EC6}"/>
              </a:ext>
            </a:extLst>
          </p:cNvPr>
          <p:cNvCxnSpPr>
            <a:cxnSpLocks noGrp="1" noRot="1" noMove="1" noResize="1" noEditPoints="1" noAdjustHandles="1" noChangeArrowheads="1" noChangeShapeType="1"/>
          </p:cNvCxnSpPr>
          <p:nvPr/>
        </p:nvCxnSpPr>
        <p:spPr>
          <a:xfrm flipH="1">
            <a:off x="-96388" y="63158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B34985-A933-4626-6AD0-E3359E307F81}"/>
              </a:ext>
            </a:extLst>
          </p:cNvPr>
          <p:cNvCxnSpPr>
            <a:cxnSpLocks noGrp="1" noRot="1" noMove="1" noResize="1" noEditPoints="1" noAdjustHandles="1" noChangeArrowheads="1" noChangeShapeType="1"/>
          </p:cNvCxnSpPr>
          <p:nvPr/>
        </p:nvCxnSpPr>
        <p:spPr>
          <a:xfrm flipH="1">
            <a:off x="-97182" y="5599113"/>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639FFF-C5D9-0EEA-952F-30D9071B6C25}"/>
              </a:ext>
            </a:extLst>
          </p:cNvPr>
          <p:cNvCxnSpPr>
            <a:cxnSpLocks noGrp="1" noRot="1" noMove="1" noResize="1" noEditPoints="1" noAdjustHandles="1" noChangeArrowheads="1" noChangeShapeType="1"/>
          </p:cNvCxnSpPr>
          <p:nvPr/>
        </p:nvCxnSpPr>
        <p:spPr>
          <a:xfrm flipH="1">
            <a:off x="-145734" y="4878921"/>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F4B277-9663-B9FB-2BA9-DCF51EA911F7}"/>
              </a:ext>
            </a:extLst>
          </p:cNvPr>
          <p:cNvCxnSpPr>
            <a:cxnSpLocks noGrp="1" noRot="1" noMove="1" noResize="1" noEditPoints="1" noAdjustHandles="1" noChangeArrowheads="1" noChangeShapeType="1"/>
          </p:cNvCxnSpPr>
          <p:nvPr/>
        </p:nvCxnSpPr>
        <p:spPr>
          <a:xfrm flipH="1">
            <a:off x="-72906" y="4142546"/>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D523202-C87D-884F-018A-7611C55C4597}"/>
              </a:ext>
            </a:extLst>
          </p:cNvPr>
          <p:cNvCxnSpPr>
            <a:cxnSpLocks noGrp="1" noRot="1" noMove="1" noResize="1" noEditPoints="1" noAdjustHandles="1" noChangeArrowheads="1" noChangeShapeType="1"/>
          </p:cNvCxnSpPr>
          <p:nvPr/>
        </p:nvCxnSpPr>
        <p:spPr>
          <a:xfrm flipH="1">
            <a:off x="-72906" y="3429000"/>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B9B78D-9BCF-3B83-46EA-3B0D69081D7E}"/>
              </a:ext>
            </a:extLst>
          </p:cNvPr>
          <p:cNvCxnSpPr>
            <a:cxnSpLocks noGrp="1" noRot="1" noMove="1" noResize="1" noEditPoints="1" noAdjustHandles="1" noChangeArrowheads="1" noChangeShapeType="1"/>
          </p:cNvCxnSpPr>
          <p:nvPr/>
        </p:nvCxnSpPr>
        <p:spPr>
          <a:xfrm flipH="1">
            <a:off x="-97182" y="2700717"/>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08CEE0B-5CFC-B200-281D-6451A85457B5}"/>
              </a:ext>
            </a:extLst>
          </p:cNvPr>
          <p:cNvCxnSpPr>
            <a:cxnSpLocks noGrp="1" noRot="1" noMove="1" noResize="1" noEditPoints="1" noAdjustHandles="1" noChangeArrowheads="1" noChangeShapeType="1"/>
          </p:cNvCxnSpPr>
          <p:nvPr/>
        </p:nvCxnSpPr>
        <p:spPr>
          <a:xfrm flipH="1">
            <a:off x="-72906" y="1972434"/>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AFD9EC-2FCB-CF98-C368-757B7A88A8C2}"/>
              </a:ext>
            </a:extLst>
          </p:cNvPr>
          <p:cNvCxnSpPr>
            <a:cxnSpLocks noGrp="1" noRot="1" noMove="1" noResize="1" noEditPoints="1" noAdjustHandles="1" noChangeArrowheads="1" noChangeShapeType="1"/>
          </p:cNvCxnSpPr>
          <p:nvPr/>
        </p:nvCxnSpPr>
        <p:spPr>
          <a:xfrm flipH="1">
            <a:off x="-97182" y="12765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1EDBCB-DB9D-0815-8C74-0D8C2A5AA2FD}"/>
              </a:ext>
            </a:extLst>
          </p:cNvPr>
          <p:cNvCxnSpPr>
            <a:cxnSpLocks noGrp="1" noRot="1" noMove="1" noResize="1" noEditPoints="1" noAdjustHandles="1" noChangeArrowheads="1" noChangeShapeType="1"/>
          </p:cNvCxnSpPr>
          <p:nvPr/>
        </p:nvCxnSpPr>
        <p:spPr>
          <a:xfrm flipH="1">
            <a:off x="-97182" y="564419"/>
            <a:ext cx="12384775" cy="0"/>
          </a:xfrm>
          <a:prstGeom prst="line">
            <a:avLst/>
          </a:prstGeom>
          <a:ln w="31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id="{E8BF81E8-D39F-841D-BD87-7859616C1670}"/>
              </a:ext>
            </a:extLst>
          </p:cNvPr>
          <p:cNvPicPr>
            <a:picLocks noChangeAspect="1"/>
          </p:cNvPicPr>
          <p:nvPr/>
        </p:nvPicPr>
        <p:blipFill rotWithShape="1">
          <a:blip r:embed="rId2"/>
          <a:srcRect l="6327" t="75983" r="64326" b="18262"/>
          <a:stretch/>
        </p:blipFill>
        <p:spPr>
          <a:xfrm>
            <a:off x="323767" y="5357190"/>
            <a:ext cx="2012843" cy="558311"/>
          </a:xfrm>
          <a:prstGeom prst="rect">
            <a:avLst/>
          </a:prstGeom>
        </p:spPr>
      </p:pic>
      <p:sp>
        <p:nvSpPr>
          <p:cNvPr id="57" name="Rectangle 56">
            <a:extLst>
              <a:ext uri="{FF2B5EF4-FFF2-40B4-BE49-F238E27FC236}">
                <a16:creationId xmlns:a16="http://schemas.microsoft.com/office/drawing/2014/main" id="{6DC389B6-94EF-B0FD-C25C-6EEA38F6AD07}"/>
              </a:ext>
            </a:extLst>
          </p:cNvPr>
          <p:cNvSpPr/>
          <p:nvPr/>
        </p:nvSpPr>
        <p:spPr>
          <a:xfrm>
            <a:off x="6117663" y="1285484"/>
            <a:ext cx="6082857" cy="360240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58" name="Google Shape;89;p1">
            <a:extLst>
              <a:ext uri="{FF2B5EF4-FFF2-40B4-BE49-F238E27FC236}">
                <a16:creationId xmlns:a16="http://schemas.microsoft.com/office/drawing/2014/main" id="{D7164540-6542-ECF5-0C99-D226ED2B7370}"/>
              </a:ext>
            </a:extLst>
          </p:cNvPr>
          <p:cNvPicPr preferRelativeResize="0"/>
          <p:nvPr/>
        </p:nvPicPr>
        <p:blipFill rotWithShape="1">
          <a:blip r:embed="rId3">
            <a:alphaModFix/>
          </a:blip>
          <a:srcRect r="60450"/>
          <a:stretch/>
        </p:blipFill>
        <p:spPr>
          <a:xfrm>
            <a:off x="2507928" y="5279254"/>
            <a:ext cx="1293493" cy="636242"/>
          </a:xfrm>
          <a:prstGeom prst="rect">
            <a:avLst/>
          </a:prstGeom>
          <a:noFill/>
          <a:ln>
            <a:noFill/>
          </a:ln>
        </p:spPr>
      </p:pic>
      <p:pic>
        <p:nvPicPr>
          <p:cNvPr id="59" name="Picture 58" descr="A black background with a black square&#10;&#10;Description automatically generated with medium confidence">
            <a:extLst>
              <a:ext uri="{FF2B5EF4-FFF2-40B4-BE49-F238E27FC236}">
                <a16:creationId xmlns:a16="http://schemas.microsoft.com/office/drawing/2014/main" id="{A6E55413-C98B-37A8-D5CB-800AD9367B66}"/>
              </a:ext>
            </a:extLst>
          </p:cNvPr>
          <p:cNvPicPr>
            <a:picLocks noChangeAspect="1"/>
          </p:cNvPicPr>
          <p:nvPr/>
        </p:nvPicPr>
        <p:blipFill>
          <a:blip r:embed="rId4"/>
          <a:stretch>
            <a:fillRect/>
          </a:stretch>
        </p:blipFill>
        <p:spPr>
          <a:xfrm>
            <a:off x="3988886" y="5279987"/>
            <a:ext cx="1714525" cy="635509"/>
          </a:xfrm>
          <a:prstGeom prst="rect">
            <a:avLst/>
          </a:prstGeom>
        </p:spPr>
      </p:pic>
      <p:sp>
        <p:nvSpPr>
          <p:cNvPr id="64" name="Google Shape;90;p1">
            <a:extLst>
              <a:ext uri="{FF2B5EF4-FFF2-40B4-BE49-F238E27FC236}">
                <a16:creationId xmlns:a16="http://schemas.microsoft.com/office/drawing/2014/main" id="{E86AADE8-FB80-2EDB-A65A-4FB58721C45F}"/>
              </a:ext>
            </a:extLst>
          </p:cNvPr>
          <p:cNvSpPr txBox="1"/>
          <p:nvPr/>
        </p:nvSpPr>
        <p:spPr>
          <a:xfrm>
            <a:off x="6403949" y="2656369"/>
            <a:ext cx="5980826" cy="1325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GB" sz="4000" b="1" i="0" u="none" strike="noStrike" cap="none" dirty="0">
                <a:solidFill>
                  <a:schemeClr val="bg1"/>
                </a:solidFill>
                <a:latin typeface="Futura PT Bold" panose="020B0902020204020203" pitchFamily="34" charset="0"/>
                <a:ea typeface="Century Gothic"/>
                <a:cs typeface="Century Gothic"/>
                <a:sym typeface="Century Gothic"/>
              </a:rPr>
              <a:t>THANK YOU!</a:t>
            </a:r>
            <a:endParaRPr sz="1200" b="0" i="0" u="none" strike="noStrike" cap="none" dirty="0">
              <a:solidFill>
                <a:schemeClr val="bg1"/>
              </a:solidFill>
              <a:latin typeface="Futura PT Book" panose="020B0502020204020303" pitchFamily="34" charset="0"/>
              <a:ea typeface="Century Gothic"/>
              <a:cs typeface="Century Gothic"/>
              <a:sym typeface="Century Gothic"/>
            </a:endParaRPr>
          </a:p>
          <a:p>
            <a:pPr marL="0" marR="0" lvl="0" indent="0" algn="l" rtl="0">
              <a:lnSpc>
                <a:spcPct val="100000"/>
              </a:lnSpc>
              <a:spcBef>
                <a:spcPts val="0"/>
              </a:spcBef>
              <a:spcAft>
                <a:spcPts val="0"/>
              </a:spcAft>
              <a:buClr>
                <a:srgbClr val="000000"/>
              </a:buClr>
              <a:buSzPts val="2000"/>
              <a:buFont typeface="Arial"/>
              <a:buNone/>
            </a:pPr>
            <a:endParaRPr sz="3600" b="0" i="0" u="none" strike="noStrike" cap="none" dirty="0">
              <a:solidFill>
                <a:schemeClr val="bg1"/>
              </a:solidFill>
              <a:latin typeface="Futura PT Book" panose="020B0502020204020303" pitchFamily="34" charset="0"/>
              <a:ea typeface="Century Gothic"/>
              <a:cs typeface="Century Gothic"/>
              <a:sym typeface="Century Gothic"/>
            </a:endParaRPr>
          </a:p>
        </p:txBody>
      </p:sp>
      <p:pic>
        <p:nvPicPr>
          <p:cNvPr id="65" name="Picture 64" descr="A green circle with white text&#10;&#10;Description automatically generated">
            <a:extLst>
              <a:ext uri="{FF2B5EF4-FFF2-40B4-BE49-F238E27FC236}">
                <a16:creationId xmlns:a16="http://schemas.microsoft.com/office/drawing/2014/main" id="{F8476B52-40B6-BAC0-7AFD-8B36B9C26AD7}"/>
              </a:ext>
            </a:extLst>
          </p:cNvPr>
          <p:cNvPicPr>
            <a:picLocks noChangeAspect="1"/>
          </p:cNvPicPr>
          <p:nvPr/>
        </p:nvPicPr>
        <p:blipFill>
          <a:blip r:embed="rId5"/>
          <a:stretch>
            <a:fillRect/>
          </a:stretch>
        </p:blipFill>
        <p:spPr>
          <a:xfrm>
            <a:off x="1532152" y="1477376"/>
            <a:ext cx="3221621" cy="3218616"/>
          </a:xfrm>
          <a:prstGeom prst="rect">
            <a:avLst/>
          </a:prstGeom>
        </p:spPr>
      </p:pic>
      <p:sp>
        <p:nvSpPr>
          <p:cNvPr id="66" name="Google Shape;90;p1">
            <a:extLst>
              <a:ext uri="{FF2B5EF4-FFF2-40B4-BE49-F238E27FC236}">
                <a16:creationId xmlns:a16="http://schemas.microsoft.com/office/drawing/2014/main" id="{7105354D-CEF4-02EB-B175-13D111D56571}"/>
              </a:ext>
            </a:extLst>
          </p:cNvPr>
          <p:cNvSpPr txBox="1"/>
          <p:nvPr/>
        </p:nvSpPr>
        <p:spPr>
          <a:xfrm>
            <a:off x="6014694" y="5199876"/>
            <a:ext cx="5486802" cy="116967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100"/>
              <a:buFont typeface="Arial"/>
              <a:buNone/>
            </a:pPr>
            <a:r>
              <a:rPr lang="en-GB" sz="2400" b="1" i="0" u="none" strike="noStrike" cap="none" dirty="0">
                <a:solidFill>
                  <a:srgbClr val="92D050"/>
                </a:solidFill>
                <a:latin typeface="Futura PT Bold" panose="020B0902020204020203" pitchFamily="34" charset="0"/>
                <a:ea typeface="Century Gothic"/>
                <a:cs typeface="Century Gothic"/>
                <a:sym typeface="Century Gothic"/>
              </a:rPr>
              <a:t>INTERNATIONAL SEMINAR ON URBAN FORM</a:t>
            </a: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92D050"/>
              </a:solidFill>
              <a:latin typeface="Futura PT Book" panose="020B0502020204020303" pitchFamily="34" charset="0"/>
              <a:ea typeface="Century Gothic"/>
              <a:cs typeface="Century Gothic"/>
              <a:sym typeface="Century Gothic"/>
            </a:endParaRPr>
          </a:p>
        </p:txBody>
      </p:sp>
    </p:spTree>
    <p:extLst>
      <p:ext uri="{BB962C8B-B14F-4D97-AF65-F5344CB8AC3E}">
        <p14:creationId xmlns:p14="http://schemas.microsoft.com/office/powerpoint/2010/main" val="3919410270"/>
      </p:ext>
    </p:extLst>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4834</Words>
  <Application>Microsoft Office PowerPoint</Application>
  <PresentationFormat>Custom</PresentationFormat>
  <Paragraphs>369</Paragraphs>
  <Slides>19</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Futura PT Bold</vt:lpstr>
      <vt:lpstr>Times New Roman</vt:lpstr>
      <vt:lpstr>Wingdings</vt:lpstr>
      <vt:lpstr>Futura PT Book</vt:lpstr>
      <vt:lpstr>Arial</vt: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Digital World</dc:creator>
  <cp:lastModifiedBy>Daria Belova</cp:lastModifiedBy>
  <cp:revision>5</cp:revision>
  <cp:lastPrinted>2024-09-18T12:22:59Z</cp:lastPrinted>
  <dcterms:created xsi:type="dcterms:W3CDTF">2020-02-02T17:34:53Z</dcterms:created>
  <dcterms:modified xsi:type="dcterms:W3CDTF">2024-09-19T12:09:58Z</dcterms:modified>
</cp:coreProperties>
</file>